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C7B2"/>
    <a:srgbClr val="FF7C80"/>
    <a:srgbClr val="E7213F"/>
    <a:srgbClr val="FBDDE1"/>
    <a:srgbClr val="E722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snapToGrid="0">
      <p:cViewPr varScale="1">
        <p:scale>
          <a:sx n="26" d="100"/>
          <a:sy n="26" d="100"/>
        </p:scale>
        <p:origin x="-1254" y="-126"/>
      </p:cViewPr>
      <p:guideLst>
        <p:guide orient="horz" pos="9535"/>
        <p:guide pos="134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pPr/>
              <a:t>02/07/2020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pPr/>
              <a:t>‹#›</a:t>
            </a:fld>
            <a:endParaRPr lang="en-GB"/>
          </a:p>
        </p:txBody>
      </p:sp>
    </p:spTree>
    <p:extLst>
      <p:ext uri="{BB962C8B-B14F-4D97-AF65-F5344CB8AC3E}">
        <p14:creationId xmlns=""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42803763" cy="4072772"/>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7" name="Text Box 5"/>
          <p:cNvSpPr txBox="1">
            <a:spLocks noChangeArrowheads="1"/>
          </p:cNvSpPr>
          <p:nvPr/>
        </p:nvSpPr>
        <p:spPr bwMode="auto">
          <a:xfrm>
            <a:off x="1344706" y="297559"/>
            <a:ext cx="37626151" cy="1058973"/>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altLang="en-US" sz="6400" b="1" dirty="0">
                <a:solidFill>
                  <a:schemeClr val="bg1"/>
                </a:solidFill>
                <a:latin typeface="Arial" panose="020B0604020202020204" pitchFamily="34" charset="0"/>
              </a:rPr>
              <a:t>High Prevalence of HIV and viral hepatitis infections among prisoners in Thailand </a:t>
            </a:r>
          </a:p>
        </p:txBody>
      </p:sp>
      <p:sp>
        <p:nvSpPr>
          <p:cNvPr id="9" name="Text Box 7"/>
          <p:cNvSpPr txBox="1">
            <a:spLocks noChangeArrowheads="1"/>
          </p:cNvSpPr>
          <p:nvPr/>
        </p:nvSpPr>
        <p:spPr bwMode="auto">
          <a:xfrm>
            <a:off x="1344706" y="1526897"/>
            <a:ext cx="37626152" cy="1000162"/>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a:r>
              <a:rPr lang="en-AU" sz="3800" b="1" dirty="0" err="1">
                <a:solidFill>
                  <a:schemeClr val="bg1"/>
                </a:solidFill>
              </a:rPr>
              <a:t>Weerakit</a:t>
            </a:r>
            <a:r>
              <a:rPr lang="en-AU" sz="3800" b="1" dirty="0">
                <a:solidFill>
                  <a:schemeClr val="bg1"/>
                </a:solidFill>
              </a:rPr>
              <a:t> Harnpariphan</a:t>
            </a:r>
            <a:r>
              <a:rPr lang="en-AU" sz="3800" b="1" baseline="30000" dirty="0">
                <a:solidFill>
                  <a:schemeClr val="bg1"/>
                </a:solidFill>
              </a:rPr>
              <a:t>1</a:t>
            </a:r>
            <a:r>
              <a:rPr lang="en-AU" sz="3800" b="1" dirty="0">
                <a:solidFill>
                  <a:schemeClr val="bg1"/>
                </a:solidFill>
              </a:rPr>
              <a:t>, Win MinHan</a:t>
            </a:r>
            <a:r>
              <a:rPr lang="en-AU" sz="3800" b="1" baseline="30000" dirty="0">
                <a:solidFill>
                  <a:schemeClr val="bg1"/>
                </a:solidFill>
              </a:rPr>
              <a:t>2</a:t>
            </a:r>
            <a:r>
              <a:rPr lang="en-AU" sz="3800" b="1" dirty="0">
                <a:solidFill>
                  <a:schemeClr val="bg1"/>
                </a:solidFill>
              </a:rPr>
              <a:t>, </a:t>
            </a:r>
            <a:r>
              <a:rPr lang="en-AU" sz="3800" b="1" dirty="0" err="1">
                <a:solidFill>
                  <a:schemeClr val="bg1"/>
                </a:solidFill>
              </a:rPr>
              <a:t>Ruamthip</a:t>
            </a:r>
            <a:r>
              <a:rPr lang="en-AU" sz="3800" b="1" dirty="0">
                <a:solidFill>
                  <a:schemeClr val="bg1"/>
                </a:solidFill>
              </a:rPr>
              <a:t> Supanan</a:t>
            </a:r>
            <a:r>
              <a:rPr lang="en-AU" sz="3800" b="1" baseline="30000" dirty="0">
                <a:solidFill>
                  <a:schemeClr val="bg1"/>
                </a:solidFill>
              </a:rPr>
              <a:t>1</a:t>
            </a:r>
            <a:r>
              <a:rPr lang="en-AU" sz="3800" b="1" dirty="0">
                <a:solidFill>
                  <a:schemeClr val="bg1"/>
                </a:solidFill>
              </a:rPr>
              <a:t>, </a:t>
            </a:r>
            <a:r>
              <a:rPr lang="en-AU" sz="3800" b="1" dirty="0" err="1">
                <a:solidFill>
                  <a:schemeClr val="bg1"/>
                </a:solidFill>
              </a:rPr>
              <a:t>Khuanruan</a:t>
            </a:r>
            <a:r>
              <a:rPr lang="en-AU" sz="3800" b="1" dirty="0">
                <a:solidFill>
                  <a:schemeClr val="bg1"/>
                </a:solidFill>
              </a:rPr>
              <a:t> Supakawee</a:t>
            </a:r>
            <a:r>
              <a:rPr lang="en-AU" sz="3800" b="1" baseline="30000" dirty="0">
                <a:solidFill>
                  <a:schemeClr val="bg1"/>
                </a:solidFill>
              </a:rPr>
              <a:t>2</a:t>
            </a:r>
            <a:r>
              <a:rPr lang="en-AU" sz="3800" b="1" dirty="0">
                <a:solidFill>
                  <a:schemeClr val="bg1"/>
                </a:solidFill>
              </a:rPr>
              <a:t>, </a:t>
            </a:r>
            <a:r>
              <a:rPr lang="en-AU" sz="3800" b="1" dirty="0" err="1">
                <a:solidFill>
                  <a:schemeClr val="bg1"/>
                </a:solidFill>
              </a:rPr>
              <a:t>Sasiwimol</a:t>
            </a:r>
            <a:r>
              <a:rPr lang="en-AU" sz="3800" b="1" dirty="0">
                <a:solidFill>
                  <a:schemeClr val="bg1"/>
                </a:solidFill>
              </a:rPr>
              <a:t> Ubolyam</a:t>
            </a:r>
            <a:r>
              <a:rPr lang="en-AU" sz="3800" b="1" baseline="30000" dirty="0">
                <a:solidFill>
                  <a:schemeClr val="bg1"/>
                </a:solidFill>
              </a:rPr>
              <a:t>2</a:t>
            </a:r>
            <a:r>
              <a:rPr lang="en-AU" sz="3800" b="1" dirty="0">
                <a:solidFill>
                  <a:schemeClr val="bg1"/>
                </a:solidFill>
              </a:rPr>
              <a:t>, </a:t>
            </a:r>
            <a:r>
              <a:rPr lang="en-AU" sz="3800" b="1" dirty="0" err="1">
                <a:solidFill>
                  <a:schemeClr val="bg1"/>
                </a:solidFill>
              </a:rPr>
              <a:t>Jiratchaya</a:t>
            </a:r>
            <a:r>
              <a:rPr lang="en-AU" sz="3800" b="1" dirty="0">
                <a:solidFill>
                  <a:schemeClr val="bg1"/>
                </a:solidFill>
              </a:rPr>
              <a:t> Wongsabut</a:t>
            </a:r>
            <a:r>
              <a:rPr lang="en-AU" sz="3800" b="1" baseline="30000" dirty="0">
                <a:solidFill>
                  <a:schemeClr val="bg1"/>
                </a:solidFill>
              </a:rPr>
              <a:t>2</a:t>
            </a:r>
            <a:r>
              <a:rPr lang="en-AU" sz="3800" b="1" dirty="0">
                <a:solidFill>
                  <a:schemeClr val="bg1"/>
                </a:solidFill>
              </a:rPr>
              <a:t>, </a:t>
            </a:r>
            <a:r>
              <a:rPr lang="en-AU" sz="3800" b="1" dirty="0" err="1">
                <a:solidFill>
                  <a:schemeClr val="bg1"/>
                </a:solidFill>
              </a:rPr>
              <a:t>Sivaporn</a:t>
            </a:r>
            <a:r>
              <a:rPr lang="en-AU" sz="3800" b="1" dirty="0">
                <a:solidFill>
                  <a:schemeClr val="bg1"/>
                </a:solidFill>
              </a:rPr>
              <a:t> Gatechumpol</a:t>
            </a:r>
            <a:r>
              <a:rPr lang="en-AU" sz="3800" b="1" baseline="30000" dirty="0">
                <a:solidFill>
                  <a:schemeClr val="bg1"/>
                </a:solidFill>
              </a:rPr>
              <a:t>2,3</a:t>
            </a:r>
            <a:r>
              <a:rPr lang="en-AU" sz="3800" b="1" dirty="0">
                <a:solidFill>
                  <a:schemeClr val="bg1"/>
                </a:solidFill>
              </a:rPr>
              <a:t>, </a:t>
            </a:r>
            <a:r>
              <a:rPr lang="en-AU" sz="3800" b="1" dirty="0" err="1">
                <a:solidFill>
                  <a:schemeClr val="bg1"/>
                </a:solidFill>
              </a:rPr>
              <a:t>Pisit</a:t>
            </a:r>
            <a:r>
              <a:rPr lang="en-AU" sz="3800" b="1" dirty="0">
                <a:solidFill>
                  <a:schemeClr val="bg1"/>
                </a:solidFill>
              </a:rPr>
              <a:t> Tangkijvanich</a:t>
            </a:r>
            <a:r>
              <a:rPr lang="en-AU" sz="3800" b="1" baseline="30000" dirty="0">
                <a:solidFill>
                  <a:schemeClr val="bg1"/>
                </a:solidFill>
              </a:rPr>
              <a:t>4</a:t>
            </a:r>
            <a:r>
              <a:rPr lang="en-AU" sz="3800" b="1" dirty="0">
                <a:solidFill>
                  <a:schemeClr val="bg1"/>
                </a:solidFill>
              </a:rPr>
              <a:t>, </a:t>
            </a:r>
          </a:p>
          <a:p>
            <a:pPr algn="ctr"/>
            <a:r>
              <a:rPr lang="en-AU" sz="3800" b="1" dirty="0" err="1">
                <a:solidFill>
                  <a:schemeClr val="bg1"/>
                </a:solidFill>
              </a:rPr>
              <a:t>Sombat</a:t>
            </a:r>
            <a:r>
              <a:rPr lang="en-AU" sz="3800" b="1" dirty="0">
                <a:solidFill>
                  <a:schemeClr val="bg1"/>
                </a:solidFill>
              </a:rPr>
              <a:t> Tanprasertsuk</a:t>
            </a:r>
            <a:r>
              <a:rPr lang="en-AU" sz="3800" b="1" baseline="30000" dirty="0">
                <a:solidFill>
                  <a:schemeClr val="bg1"/>
                </a:solidFill>
              </a:rPr>
              <a:t>5</a:t>
            </a:r>
            <a:r>
              <a:rPr lang="en-AU" sz="3800" b="1" dirty="0">
                <a:solidFill>
                  <a:schemeClr val="bg1"/>
                </a:solidFill>
              </a:rPr>
              <a:t>, </a:t>
            </a:r>
            <a:r>
              <a:rPr lang="en-AU" sz="3800" b="1" dirty="0" err="1">
                <a:solidFill>
                  <a:schemeClr val="bg1"/>
                </a:solidFill>
              </a:rPr>
              <a:t>Kiat</a:t>
            </a:r>
            <a:r>
              <a:rPr lang="en-AU" sz="3800" b="1" dirty="0">
                <a:solidFill>
                  <a:schemeClr val="bg1"/>
                </a:solidFill>
              </a:rPr>
              <a:t> Ruxrungthan</a:t>
            </a:r>
            <a:r>
              <a:rPr lang="en-AU" sz="3800" b="1" baseline="30000" dirty="0">
                <a:solidFill>
                  <a:schemeClr val="bg1"/>
                </a:solidFill>
              </a:rPr>
              <a:t>1</a:t>
            </a:r>
            <a:r>
              <a:rPr lang="en-AU" sz="3800" b="1" dirty="0">
                <a:solidFill>
                  <a:schemeClr val="bg1"/>
                </a:solidFill>
              </a:rPr>
              <a:t>, </a:t>
            </a:r>
            <a:r>
              <a:rPr lang="en-AU" sz="3800" b="1" dirty="0" err="1">
                <a:solidFill>
                  <a:schemeClr val="bg1"/>
                </a:solidFill>
              </a:rPr>
              <a:t>Praphan</a:t>
            </a:r>
            <a:r>
              <a:rPr lang="en-AU" sz="3800" b="1" dirty="0">
                <a:solidFill>
                  <a:schemeClr val="bg1"/>
                </a:solidFill>
              </a:rPr>
              <a:t> Phanuphak</a:t>
            </a:r>
            <a:r>
              <a:rPr lang="en-AU" sz="3800" b="1" baseline="30000" dirty="0">
                <a:solidFill>
                  <a:schemeClr val="bg1"/>
                </a:solidFill>
              </a:rPr>
              <a:t>2</a:t>
            </a:r>
            <a:r>
              <a:rPr lang="en-AU" sz="3800" b="1" dirty="0">
                <a:solidFill>
                  <a:schemeClr val="bg1"/>
                </a:solidFill>
              </a:rPr>
              <a:t>, </a:t>
            </a:r>
            <a:r>
              <a:rPr lang="en-AU" sz="3800" b="1" dirty="0" err="1">
                <a:solidFill>
                  <a:schemeClr val="bg1"/>
                </a:solidFill>
              </a:rPr>
              <a:t>Anchalee</a:t>
            </a:r>
            <a:r>
              <a:rPr lang="en-AU" sz="3800" b="1" dirty="0">
                <a:solidFill>
                  <a:schemeClr val="bg1"/>
                </a:solidFill>
              </a:rPr>
              <a:t> Avihingsanon</a:t>
            </a:r>
            <a:r>
              <a:rPr lang="en-AU" sz="3800" b="1" baseline="30000" dirty="0">
                <a:solidFill>
                  <a:schemeClr val="bg1"/>
                </a:solidFill>
              </a:rPr>
              <a:t>2,3</a:t>
            </a:r>
            <a:endParaRPr lang="x-none" sz="3800" b="1" baseline="30000" dirty="0">
              <a:solidFill>
                <a:schemeClr val="bg1"/>
              </a:solidFill>
            </a:endParaRPr>
          </a:p>
        </p:txBody>
      </p:sp>
      <p:sp>
        <p:nvSpPr>
          <p:cNvPr id="14" name="TextBox 13"/>
          <p:cNvSpPr txBox="1"/>
          <p:nvPr/>
        </p:nvSpPr>
        <p:spPr>
          <a:xfrm>
            <a:off x="275770" y="29178175"/>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992854" y="29111273"/>
            <a:ext cx="5430051" cy="916274"/>
          </a:xfrm>
          <a:prstGeom prst="rect">
            <a:avLst/>
          </a:prstGeom>
        </p:spPr>
      </p:pic>
      <p:sp>
        <p:nvSpPr>
          <p:cNvPr id="13" name="Text Box 7">
            <a:extLst>
              <a:ext uri="{FF2B5EF4-FFF2-40B4-BE49-F238E27FC236}">
                <a16:creationId xmlns:a16="http://schemas.microsoft.com/office/drawing/2014/main" xmlns="" id="{30423550-591D-0D4C-BEB1-BCA116163E0B}"/>
              </a:ext>
            </a:extLst>
          </p:cNvPr>
          <p:cNvSpPr txBox="1">
            <a:spLocks noChangeArrowheads="1"/>
          </p:cNvSpPr>
          <p:nvPr/>
        </p:nvSpPr>
        <p:spPr bwMode="auto">
          <a:xfrm>
            <a:off x="750089" y="2961475"/>
            <a:ext cx="41672816" cy="1312226"/>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altLang="en-US" sz="3200" dirty="0">
                <a:solidFill>
                  <a:schemeClr val="bg1"/>
                </a:solidFill>
                <a:latin typeface="Arial" panose="020B0604020202020204" pitchFamily="34" charset="0"/>
              </a:rPr>
              <a:t>1 Medical Correctional Hospital, Nonthaburi, Thailand, 2 HIV-NAT, Thai Red Cross AIDS Research Centre, Bangkok, Thailand, 3 Tuberculosis Research Unit, Faculty of Medicine, Chulalongkorn University, Bangkok, Thailand, </a:t>
            </a:r>
          </a:p>
          <a:p>
            <a:pPr algn="ctr" defTabSz="525571" eaLnBrk="0" fontAlgn="base" hangingPunct="0">
              <a:spcBef>
                <a:spcPct val="0"/>
              </a:spcBef>
              <a:spcAft>
                <a:spcPct val="0"/>
              </a:spcAft>
            </a:pPr>
            <a:r>
              <a:rPr lang="en-US" altLang="en-US" sz="3200" dirty="0">
                <a:solidFill>
                  <a:schemeClr val="bg1"/>
                </a:solidFill>
                <a:latin typeface="Arial" panose="020B0604020202020204" pitchFamily="34" charset="0"/>
              </a:rPr>
              <a:t>4 Department of Biochemistry, Faculty of Medicine, Chulalongkorn University, Bangkok, Thailand, 5 Preventive Medicine, Department of Disease Control, Ministry of Public Health, Nonthaburi, Thailand</a:t>
            </a:r>
          </a:p>
          <a:p>
            <a:pPr algn="ctr" defTabSz="525571" eaLnBrk="0" fontAlgn="base" hangingPunct="0">
              <a:spcBef>
                <a:spcPct val="0"/>
              </a:spcBef>
              <a:spcAft>
                <a:spcPct val="0"/>
              </a:spcAft>
            </a:pPr>
            <a:endParaRPr lang="en-US" altLang="en-US" sz="3200" dirty="0">
              <a:solidFill>
                <a:schemeClr val="bg1"/>
              </a:solidFill>
              <a:latin typeface="Arial" panose="020B0604020202020204" pitchFamily="34" charset="0"/>
            </a:endParaRPr>
          </a:p>
        </p:txBody>
      </p:sp>
      <p:sp>
        <p:nvSpPr>
          <p:cNvPr id="15" name="Rectangle 14">
            <a:extLst>
              <a:ext uri="{FF2B5EF4-FFF2-40B4-BE49-F238E27FC236}">
                <a16:creationId xmlns:a16="http://schemas.microsoft.com/office/drawing/2014/main" xmlns="" id="{074A9858-5027-0047-A50F-C62763D14D97}"/>
              </a:ext>
            </a:extLst>
          </p:cNvPr>
          <p:cNvSpPr/>
          <p:nvPr/>
        </p:nvSpPr>
        <p:spPr>
          <a:xfrm>
            <a:off x="0" y="29107206"/>
            <a:ext cx="42803763" cy="1411605"/>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27" name="TextBox 26">
            <a:extLst>
              <a:ext uri="{FF2B5EF4-FFF2-40B4-BE49-F238E27FC236}">
                <a16:creationId xmlns:a16="http://schemas.microsoft.com/office/drawing/2014/main" xmlns="" id="{BA8F7129-E21E-B84E-AD2D-08829A821933}"/>
              </a:ext>
            </a:extLst>
          </p:cNvPr>
          <p:cNvSpPr txBox="1"/>
          <p:nvPr/>
        </p:nvSpPr>
        <p:spPr>
          <a:xfrm>
            <a:off x="15368804" y="10784602"/>
            <a:ext cx="8750446" cy="523220"/>
          </a:xfrm>
          <a:prstGeom prst="rect">
            <a:avLst/>
          </a:prstGeom>
          <a:noFill/>
        </p:spPr>
        <p:txBody>
          <a:bodyPr wrap="square" rtlCol="0">
            <a:spAutoFit/>
          </a:bodyPr>
          <a:lstStyle/>
          <a:p>
            <a:r>
              <a:rPr lang="x-none" sz="2800" b="1" dirty="0">
                <a:solidFill>
                  <a:srgbClr val="FF0000"/>
                </a:solidFill>
                <a:latin typeface="Arial" panose="020B0604020202020204" pitchFamily="34" charset="0"/>
                <a:cs typeface="Arial" panose="020B0604020202020204" pitchFamily="34" charset="0"/>
              </a:rPr>
              <a:t>Table 1</a:t>
            </a:r>
            <a:r>
              <a:rPr lang="en-AU" sz="2800" b="1" dirty="0">
                <a:solidFill>
                  <a:srgbClr val="FF0000"/>
                </a:solidFill>
                <a:latin typeface="Arial" panose="020B0604020202020204" pitchFamily="34" charset="0"/>
                <a:cs typeface="Arial" panose="020B0604020202020204" pitchFamily="34" charset="0"/>
              </a:rPr>
              <a:t>.</a:t>
            </a:r>
            <a:r>
              <a:rPr lang="x-none" sz="280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Participants characteristics </a:t>
            </a:r>
            <a:endParaRPr lang="x-none" sz="28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xmlns="" id="{B565F501-68BC-4448-9288-34BE9AC2BBFA}"/>
              </a:ext>
            </a:extLst>
          </p:cNvPr>
          <p:cNvSpPr txBox="1"/>
          <p:nvPr/>
        </p:nvSpPr>
        <p:spPr>
          <a:xfrm>
            <a:off x="380857" y="29436564"/>
            <a:ext cx="20058671" cy="635807"/>
          </a:xfrm>
          <a:prstGeom prst="rect">
            <a:avLst/>
          </a:prstGeom>
          <a:noFill/>
        </p:spPr>
        <p:txBody>
          <a:bodyPr wrap="square" rtlCol="0">
            <a:spAutoFit/>
          </a:bodyPr>
          <a:lstStyle/>
          <a:p>
            <a:r>
              <a:rPr lang="en-GB" sz="3500" b="1" dirty="0">
                <a:solidFill>
                  <a:schemeClr val="bg1"/>
                </a:solidFill>
                <a:latin typeface="Century Gothic" panose="020B0502020202020204" pitchFamily="34" charset="0"/>
              </a:rPr>
              <a:t>PRESENTED AT THE 23</a:t>
            </a:r>
            <a:r>
              <a:rPr lang="en-GB" sz="3500" b="1" baseline="30000" dirty="0">
                <a:solidFill>
                  <a:schemeClr val="bg1"/>
                </a:solidFill>
                <a:latin typeface="Century Gothic" panose="020B0502020202020204" pitchFamily="34" charset="0"/>
              </a:rPr>
              <a:t>RD</a:t>
            </a:r>
            <a:r>
              <a:rPr lang="en-GB" sz="3500" b="1" dirty="0">
                <a:solidFill>
                  <a:schemeClr val="bg1"/>
                </a:solidFill>
                <a:latin typeface="Century Gothic" panose="020B0502020202020204" pitchFamily="34" charset="0"/>
              </a:rPr>
              <a:t> INTERNATIONAL AIDS CONFERENCE (AIDS 2020) </a:t>
            </a:r>
            <a:r>
              <a:rPr lang="es-ES" sz="3500" b="1" dirty="0">
                <a:solidFill>
                  <a:schemeClr val="bg1"/>
                </a:solidFill>
                <a:latin typeface="Century Gothic" panose="020B0502020202020204" pitchFamily="34" charset="0"/>
              </a:rPr>
              <a:t>| 6-10 JULY 2020</a:t>
            </a:r>
            <a:endParaRPr lang="en-GB" sz="3500" b="1" dirty="0">
              <a:solidFill>
                <a:schemeClr val="bg1"/>
              </a:solidFill>
              <a:latin typeface="Century Gothic" panose="020B0502020202020204" pitchFamily="34" charset="0"/>
            </a:endParaRPr>
          </a:p>
        </p:txBody>
      </p:sp>
      <p:pic>
        <p:nvPicPr>
          <p:cNvPr id="34" name="Picture 33">
            <a:extLst>
              <a:ext uri="{FF2B5EF4-FFF2-40B4-BE49-F238E27FC236}">
                <a16:creationId xmlns:a16="http://schemas.microsoft.com/office/drawing/2014/main" xmlns="" id="{F8AA61AF-2EC7-C145-A8B7-08007E4AD75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7145254" y="29263673"/>
            <a:ext cx="5430051" cy="916274"/>
          </a:xfrm>
          <a:prstGeom prst="rect">
            <a:avLst/>
          </a:prstGeom>
        </p:spPr>
      </p:pic>
      <p:sp>
        <p:nvSpPr>
          <p:cNvPr id="36" name="TextBox 35">
            <a:extLst>
              <a:ext uri="{FF2B5EF4-FFF2-40B4-BE49-F238E27FC236}">
                <a16:creationId xmlns:a16="http://schemas.microsoft.com/office/drawing/2014/main" xmlns="" id="{558A19CA-767C-D440-8912-483C07CFD485}"/>
              </a:ext>
            </a:extLst>
          </p:cNvPr>
          <p:cNvSpPr txBox="1"/>
          <p:nvPr/>
        </p:nvSpPr>
        <p:spPr>
          <a:xfrm>
            <a:off x="30483077" y="10818763"/>
            <a:ext cx="11939828" cy="53363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solidFill>
                  <a:srgbClr val="FF0000"/>
                </a:solidFill>
              </a:rPr>
              <a:t>Table 2</a:t>
            </a:r>
            <a:r>
              <a:rPr lang="x-none" sz="2800"/>
              <a:t>.</a:t>
            </a:r>
            <a:r>
              <a:rPr lang="en-US" sz="2800" dirty="0"/>
              <a:t> Prevalence of blood-borne infections among prisoners (N=1028) </a:t>
            </a:r>
            <a:endParaRPr lang="x-none" sz="2800" dirty="0"/>
          </a:p>
        </p:txBody>
      </p:sp>
      <p:sp>
        <p:nvSpPr>
          <p:cNvPr id="39" name="Text Box 3"/>
          <p:cNvSpPr txBox="1">
            <a:spLocks noChangeArrowheads="1"/>
          </p:cNvSpPr>
          <p:nvPr/>
        </p:nvSpPr>
        <p:spPr bwMode="auto">
          <a:xfrm>
            <a:off x="487213" y="4271310"/>
            <a:ext cx="13869623" cy="5133466"/>
          </a:xfrm>
          <a:prstGeom prst="rect">
            <a:avLst/>
          </a:prstGeom>
          <a:noFill/>
          <a:ln>
            <a:noFill/>
          </a:ln>
          <a:effec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ts val="1200"/>
              </a:spcAft>
            </a:pPr>
            <a:r>
              <a:rPr lang="en-US" altLang="en-US" sz="4400" b="1" dirty="0">
                <a:solidFill>
                  <a:srgbClr val="E72240"/>
                </a:solidFill>
                <a:latin typeface="Arial" panose="020B0604020202020204" pitchFamily="34" charset="0"/>
              </a:rPr>
              <a:t>BACKGROUND</a:t>
            </a:r>
            <a:endParaRPr lang="en-US" altLang="en-US" sz="4400" dirty="0">
              <a:solidFill>
                <a:srgbClr val="000000"/>
              </a:solidFill>
              <a:latin typeface="Arial" panose="020B0604020202020204" pitchFamily="34" charset="0"/>
            </a:endParaRPr>
          </a:p>
          <a:p>
            <a:pPr marL="571500" indent="-571500" algn="just"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Data are lacking or outdated on prevalence of HIV, viral hepatitis infection and sexually transmitted infections such as syphilis among correctional settings in the region. </a:t>
            </a:r>
          </a:p>
          <a:p>
            <a:pPr marL="571500" indent="-571500" algn="just"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We aimed to evaluate the prevalence of viral hepatitis and HIV infections among the detainers in prisons from Thailand.</a:t>
            </a:r>
          </a:p>
        </p:txBody>
      </p:sp>
      <p:sp>
        <p:nvSpPr>
          <p:cNvPr id="5" name="Text Box 3"/>
          <p:cNvSpPr txBox="1">
            <a:spLocks noChangeArrowheads="1"/>
          </p:cNvSpPr>
          <p:nvPr/>
        </p:nvSpPr>
        <p:spPr bwMode="auto">
          <a:xfrm>
            <a:off x="749324" y="15696306"/>
            <a:ext cx="13607513" cy="4496164"/>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marL="571500" indent="-571500" algn="just" defTabSz="525571" eaLnBrk="0" fontAlgn="base" hangingPunct="0">
              <a:spcBef>
                <a:spcPct val="0"/>
              </a:spcBef>
              <a:spcAft>
                <a:spcPct val="0"/>
              </a:spcAft>
              <a:buFont typeface="Arial" panose="020B0604020202020204" pitchFamily="34" charset="0"/>
              <a:buChar char="•"/>
              <a:tabLst>
                <a:tab pos="12230100" algn="l"/>
              </a:tabLst>
            </a:pPr>
            <a:endParaRPr lang="en-US" altLang="en-US" sz="3400" dirty="0">
              <a:solidFill>
                <a:srgbClr val="000000"/>
              </a:solidFill>
              <a:latin typeface="Arial" panose="020B0604020202020204" pitchFamily="34" charset="0"/>
            </a:endParaRPr>
          </a:p>
        </p:txBody>
      </p:sp>
      <p:sp>
        <p:nvSpPr>
          <p:cNvPr id="40" name="Text Box 3"/>
          <p:cNvSpPr txBox="1">
            <a:spLocks noChangeArrowheads="1"/>
          </p:cNvSpPr>
          <p:nvPr/>
        </p:nvSpPr>
        <p:spPr bwMode="auto">
          <a:xfrm>
            <a:off x="14896678" y="4225172"/>
            <a:ext cx="27204746" cy="6469932"/>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ts val="1200"/>
              </a:spcAft>
            </a:pPr>
            <a:r>
              <a:rPr lang="en-US" altLang="en-US" sz="4400" b="1" dirty="0">
                <a:solidFill>
                  <a:srgbClr val="E72240"/>
                </a:solidFill>
                <a:latin typeface="Arial" panose="020B0604020202020204" pitchFamily="34" charset="0"/>
              </a:rPr>
              <a:t>METHODS</a:t>
            </a:r>
            <a:endParaRPr lang="en-US" altLang="en-US" sz="4000" dirty="0">
              <a:solidFill>
                <a:srgbClr val="000000"/>
              </a:solidFill>
              <a:latin typeface="Arial" panose="020B0604020202020204" pitchFamily="34" charset="0"/>
            </a:endParaRPr>
          </a:p>
          <a:p>
            <a:pPr marL="571500" indent="-571500" algn="just"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A cross-sectional study was done among 1028 prisoners from 2 central male prisons in Nonthaburi, Thailand. Prisoners were screened for HIV, hepatitis B, C and syphilis infections during 2018 to 2019. HIV infections and syphilis were screened by forth generation CMIA (ARCHITECT system, Abbott Diagnostics, Wiesbaden, Germany) and CMIA (ARCHITECT system, Abbott Diagnostics, Wiesbaden, Germany) follow by RPR and TPPA as a reverse algorithm. HBV and HCV infections were defined as positive hepatitis B surface antigen and positive anti-HCV antibody with a detectable HCV RNA, respectively. Prevalence (95% confidence interval) of infections were calculated based on the binomial distribution. HBV prevalence was reported with different age groups. Risk factors associated with HCV infections were calculated by logistic regression model.</a:t>
            </a:r>
          </a:p>
        </p:txBody>
      </p:sp>
      <p:sp>
        <p:nvSpPr>
          <p:cNvPr id="37" name="Text Box 3"/>
          <p:cNvSpPr txBox="1">
            <a:spLocks noChangeArrowheads="1"/>
          </p:cNvSpPr>
          <p:nvPr/>
        </p:nvSpPr>
        <p:spPr bwMode="auto">
          <a:xfrm>
            <a:off x="620019" y="10818764"/>
            <a:ext cx="13533120" cy="13215443"/>
          </a:xfrm>
          <a:prstGeom prst="rect">
            <a:avLst/>
          </a:prstGeom>
          <a:noFill/>
          <a:ln>
            <a:noFill/>
          </a:ln>
          <a:effectLst/>
        </p:spPr>
        <p:txBody>
          <a:bodyPr vert="horz" wrap="square" lIns="21024" tIns="21024" rIns="21024" bIns="21024" numCol="1" anchor="t" anchorCtr="0" compatLnSpc="1">
            <a:prstTxWarp prst="textNoShape">
              <a:avLst/>
            </a:prstTxWarp>
          </a:bodyPr>
          <a:lstStyle/>
          <a:p>
            <a:pPr defTabSz="525571" eaLnBrk="0" fontAlgn="base" hangingPunct="0">
              <a:lnSpc>
                <a:spcPct val="150000"/>
              </a:lnSpc>
              <a:spcBef>
                <a:spcPct val="0"/>
              </a:spcBef>
              <a:spcAft>
                <a:spcPts val="1200"/>
              </a:spcAft>
            </a:pPr>
            <a:r>
              <a:rPr lang="en-US" altLang="en-US" sz="4400" b="1" dirty="0">
                <a:solidFill>
                  <a:srgbClr val="E72240"/>
                </a:solidFill>
                <a:latin typeface="Arial" panose="020B0604020202020204" pitchFamily="34" charset="0"/>
              </a:rPr>
              <a:t>RESULTS</a:t>
            </a:r>
            <a:endParaRPr lang="en-US" altLang="en-US" sz="4400" dirty="0">
              <a:solidFill>
                <a:srgbClr val="000000"/>
              </a:solidFill>
              <a:latin typeface="Arial" panose="020B0604020202020204" pitchFamily="34" charset="0"/>
            </a:endParaRPr>
          </a:p>
          <a:p>
            <a:pPr marL="571500" indent="-571500"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A total of 1028 prisoners were screened. The median age was 38 years (interquartile range [IQR], 32-50). Other characteristics are described in </a:t>
            </a:r>
            <a:r>
              <a:rPr lang="en-US" altLang="en-US" sz="3400" b="1" dirty="0">
                <a:solidFill>
                  <a:srgbClr val="000000"/>
                </a:solidFill>
                <a:latin typeface="Arial" panose="020B0604020202020204" pitchFamily="34" charset="0"/>
              </a:rPr>
              <a:t>Table 1</a:t>
            </a:r>
            <a:r>
              <a:rPr lang="en-US" altLang="en-US" sz="3400" dirty="0">
                <a:solidFill>
                  <a:srgbClr val="000000"/>
                </a:solidFill>
                <a:latin typeface="Arial" panose="020B0604020202020204" pitchFamily="34" charset="0"/>
              </a:rPr>
              <a:t>. </a:t>
            </a:r>
          </a:p>
          <a:p>
            <a:pPr marL="571500" indent="-571500" algn="just"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The prevalence of HIV, HBV, HCV was 2.9% (95% CI, 1.9-4.1), 6.4% (5-8.1) and 5.9% (4.6-7.6), respectively (</a:t>
            </a:r>
            <a:r>
              <a:rPr lang="en-US" altLang="en-US" sz="3400" b="1" dirty="0">
                <a:solidFill>
                  <a:srgbClr val="000000"/>
                </a:solidFill>
                <a:latin typeface="Arial" panose="020B0604020202020204" pitchFamily="34" charset="0"/>
              </a:rPr>
              <a:t>Table 2</a:t>
            </a:r>
            <a:r>
              <a:rPr lang="en-US" altLang="en-US" sz="3400" dirty="0">
                <a:solidFill>
                  <a:srgbClr val="000000"/>
                </a:solidFill>
                <a:latin typeface="Arial" panose="020B0604020202020204" pitchFamily="34" charset="0"/>
              </a:rPr>
              <a:t>). Syphilis prevalence was 4.8% (3.5-6.3). Only 1 (0.1%) and 7 (0.6%) were co-infected with HIV/HBV and HIV/HCV, respectively.</a:t>
            </a:r>
          </a:p>
          <a:p>
            <a:pPr marL="571500" indent="-571500"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HBV prevalence with different age groups was: 3.7% in &lt;30 years, 7% in 31-40 years, 9.7% in 41-50 years and 5.5% in &gt;50 years.</a:t>
            </a:r>
          </a:p>
          <a:p>
            <a:pPr marL="571500" indent="-571500"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Factors associated with HCV infections among the prisoners are age ≥40 years, elementary education level compared to high school education or higher, and those with previous incarceration after adjusting previous history of injecting drugs, substance use and needle sharing with others (</a:t>
            </a:r>
            <a:r>
              <a:rPr lang="en-US" altLang="en-US" sz="3400" b="1" dirty="0">
                <a:solidFill>
                  <a:srgbClr val="000000"/>
                </a:solidFill>
                <a:latin typeface="Arial" panose="020B0604020202020204" pitchFamily="34" charset="0"/>
              </a:rPr>
              <a:t>Table 3</a:t>
            </a:r>
            <a:r>
              <a:rPr lang="en-US" altLang="en-US" sz="3400" dirty="0">
                <a:solidFill>
                  <a:srgbClr val="000000"/>
                </a:solidFill>
                <a:latin typeface="Arial" panose="020B0604020202020204" pitchFamily="34" charset="0"/>
              </a:rPr>
              <a:t>).</a:t>
            </a:r>
          </a:p>
        </p:txBody>
      </p:sp>
      <p:sp>
        <p:nvSpPr>
          <p:cNvPr id="42" name="Text Box 3"/>
          <p:cNvSpPr txBox="1">
            <a:spLocks noChangeArrowheads="1"/>
          </p:cNvSpPr>
          <p:nvPr/>
        </p:nvSpPr>
        <p:spPr bwMode="auto">
          <a:xfrm>
            <a:off x="519474" y="24066283"/>
            <a:ext cx="41581950" cy="2275825"/>
          </a:xfrm>
          <a:prstGeom prst="rect">
            <a:avLst/>
          </a:prstGeom>
          <a:noFill/>
          <a:ln>
            <a:noFill/>
          </a:ln>
          <a:effectLst/>
        </p:spPr>
        <p:txBody>
          <a:bodyPr vert="horz" wrap="square" lIns="21024" tIns="21024" rIns="21024" bIns="21024" numCol="1" anchor="t" anchorCtr="0" compatLnSpc="1">
            <a:prstTxWarp prst="textNoShape">
              <a:avLst/>
            </a:prstTxWarp>
          </a:bodyPr>
          <a:lstStyle/>
          <a:p>
            <a:pPr defTabSz="525571" eaLnBrk="0" fontAlgn="base" hangingPunct="0">
              <a:spcBef>
                <a:spcPct val="0"/>
              </a:spcBef>
              <a:spcAft>
                <a:spcPts val="1200"/>
              </a:spcAft>
            </a:pPr>
            <a:r>
              <a:rPr lang="en-US" altLang="en-US" sz="4400" b="1" dirty="0">
                <a:solidFill>
                  <a:srgbClr val="E72240"/>
                </a:solidFill>
                <a:latin typeface="Arial" panose="020B0604020202020204" pitchFamily="34" charset="0"/>
              </a:rPr>
              <a:t>CONCLUSION</a:t>
            </a:r>
            <a:endParaRPr lang="en-US" altLang="en-US" sz="4400" dirty="0">
              <a:solidFill>
                <a:srgbClr val="000000"/>
              </a:solidFill>
              <a:latin typeface="Arial" panose="020B0604020202020204" pitchFamily="34" charset="0"/>
            </a:endParaRPr>
          </a:p>
          <a:p>
            <a:pPr marL="571500" indent="-571500" algn="just" defTabSz="525571" eaLnBrk="0" fontAlgn="base" hangingPunct="0">
              <a:lnSpc>
                <a:spcPct val="150000"/>
              </a:lnSpc>
              <a:spcBef>
                <a:spcPct val="0"/>
              </a:spcBef>
              <a:spcAft>
                <a:spcPct val="0"/>
              </a:spcAft>
              <a:buFont typeface="Arial" panose="020B0604020202020204" pitchFamily="34" charset="0"/>
              <a:buChar char="•"/>
            </a:pPr>
            <a:r>
              <a:rPr lang="en-US" altLang="en-US" sz="3400" dirty="0">
                <a:solidFill>
                  <a:srgbClr val="000000"/>
                </a:solidFill>
                <a:latin typeface="Arial" panose="020B0604020202020204" pitchFamily="34" charset="0"/>
              </a:rPr>
              <a:t>Prevalence of all infections studied among prisoners were higher than general population with similar age groups. Syphilis infections were also common, which suggest the ongoing potential risks of sexual transmission of other infections. HBV vaccination and routine HCV screening and treatment with pan-genotypic direct acting antivirals with minimal specialist requirements should be implemented among the prisoners in the region.</a:t>
            </a:r>
          </a:p>
          <a:p>
            <a:pPr marL="571500" indent="-571500" defTabSz="525571" eaLnBrk="0" fontAlgn="base" hangingPunct="0">
              <a:spcBef>
                <a:spcPct val="0"/>
              </a:spcBef>
              <a:spcAft>
                <a:spcPct val="0"/>
              </a:spcAft>
              <a:buFont typeface="Arial" panose="020B0604020202020204" pitchFamily="34" charset="0"/>
              <a:buChar char="•"/>
            </a:pPr>
            <a:endParaRPr lang="en-US" altLang="en-US" sz="3400" dirty="0">
              <a:solidFill>
                <a:srgbClr val="000000"/>
              </a:solidFill>
              <a:latin typeface="Arial" panose="020B0604020202020204" pitchFamily="34" charset="0"/>
            </a:endParaRPr>
          </a:p>
        </p:txBody>
      </p:sp>
      <p:sp>
        <p:nvSpPr>
          <p:cNvPr id="44" name="Rectangle 1248">
            <a:extLst>
              <a:ext uri="{FF2B5EF4-FFF2-40B4-BE49-F238E27FC236}">
                <a16:creationId xmlns:a16="http://schemas.microsoft.com/office/drawing/2014/main" xmlns="" id="{10118198-49ED-9441-AA9E-6753AAB642BF}"/>
              </a:ext>
            </a:extLst>
          </p:cNvPr>
          <p:cNvSpPr>
            <a:spLocks noChangeArrowheads="1"/>
          </p:cNvSpPr>
          <p:nvPr/>
        </p:nvSpPr>
        <p:spPr bwMode="auto">
          <a:xfrm>
            <a:off x="487214" y="27476399"/>
            <a:ext cx="13597639" cy="580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25764" tIns="12882" rIns="25764" bIns="12882">
            <a:spAutoFit/>
          </a:bodyPr>
          <a:lstStyle>
            <a:lvl1pPr defTabSz="257175">
              <a:defRPr sz="2800">
                <a:solidFill>
                  <a:schemeClr val="bg1"/>
                </a:solidFill>
                <a:latin typeface="Optima" panose="02000503060000020004" pitchFamily="2" charset="0"/>
                <a:ea typeface="MS PGothic" panose="020B0600070205080204" pitchFamily="34" charset="-128"/>
              </a:defRPr>
            </a:lvl1pPr>
            <a:lvl2pPr marL="742950" indent="-285750" defTabSz="257175">
              <a:defRPr sz="2800">
                <a:solidFill>
                  <a:schemeClr val="bg1"/>
                </a:solidFill>
                <a:latin typeface="Optima" panose="02000503060000020004" pitchFamily="2" charset="0"/>
                <a:ea typeface="MS PGothic" panose="020B0600070205080204" pitchFamily="34" charset="-128"/>
              </a:defRPr>
            </a:lvl2pPr>
            <a:lvl3pPr marL="1143000" indent="-228600" defTabSz="257175">
              <a:defRPr sz="2800">
                <a:solidFill>
                  <a:schemeClr val="bg1"/>
                </a:solidFill>
                <a:latin typeface="Optima" panose="02000503060000020004" pitchFamily="2" charset="0"/>
                <a:ea typeface="MS PGothic" panose="020B0600070205080204" pitchFamily="34" charset="-128"/>
              </a:defRPr>
            </a:lvl3pPr>
            <a:lvl4pPr marL="1600200" indent="-228600" defTabSz="257175">
              <a:defRPr sz="2800">
                <a:solidFill>
                  <a:schemeClr val="bg1"/>
                </a:solidFill>
                <a:latin typeface="Optima" panose="02000503060000020004" pitchFamily="2" charset="0"/>
                <a:ea typeface="MS PGothic" panose="020B0600070205080204" pitchFamily="34" charset="-128"/>
              </a:defRPr>
            </a:lvl4pPr>
            <a:lvl5pPr marL="2057400" indent="-228600" defTabSz="257175">
              <a:defRPr sz="2800">
                <a:solidFill>
                  <a:schemeClr val="bg1"/>
                </a:solidFill>
                <a:latin typeface="Optima" panose="02000503060000020004" pitchFamily="2" charset="0"/>
                <a:ea typeface="MS PGothic" panose="020B0600070205080204" pitchFamily="34" charset="-128"/>
              </a:defRPr>
            </a:lvl5pPr>
            <a:lvl6pPr marL="2514600" indent="-228600" defTabSz="257175" eaLnBrk="0" fontAlgn="base" hangingPunct="0">
              <a:spcBef>
                <a:spcPct val="0"/>
              </a:spcBef>
              <a:spcAft>
                <a:spcPct val="0"/>
              </a:spcAft>
              <a:defRPr sz="2800">
                <a:solidFill>
                  <a:schemeClr val="bg1"/>
                </a:solidFill>
                <a:latin typeface="Optima" panose="02000503060000020004" pitchFamily="2" charset="0"/>
                <a:ea typeface="MS PGothic" panose="020B0600070205080204" pitchFamily="34" charset="-128"/>
              </a:defRPr>
            </a:lvl6pPr>
            <a:lvl7pPr marL="2971800" indent="-228600" defTabSz="257175" eaLnBrk="0" fontAlgn="base" hangingPunct="0">
              <a:spcBef>
                <a:spcPct val="0"/>
              </a:spcBef>
              <a:spcAft>
                <a:spcPct val="0"/>
              </a:spcAft>
              <a:defRPr sz="2800">
                <a:solidFill>
                  <a:schemeClr val="bg1"/>
                </a:solidFill>
                <a:latin typeface="Optima" panose="02000503060000020004" pitchFamily="2" charset="0"/>
                <a:ea typeface="MS PGothic" panose="020B0600070205080204" pitchFamily="34" charset="-128"/>
              </a:defRPr>
            </a:lvl7pPr>
            <a:lvl8pPr marL="3429000" indent="-228600" defTabSz="257175" eaLnBrk="0" fontAlgn="base" hangingPunct="0">
              <a:spcBef>
                <a:spcPct val="0"/>
              </a:spcBef>
              <a:spcAft>
                <a:spcPct val="0"/>
              </a:spcAft>
              <a:defRPr sz="2800">
                <a:solidFill>
                  <a:schemeClr val="bg1"/>
                </a:solidFill>
                <a:latin typeface="Optima" panose="02000503060000020004" pitchFamily="2" charset="0"/>
                <a:ea typeface="MS PGothic" panose="020B0600070205080204" pitchFamily="34" charset="-128"/>
              </a:defRPr>
            </a:lvl8pPr>
            <a:lvl9pPr marL="3886200" indent="-228600" defTabSz="257175" eaLnBrk="0" fontAlgn="base" hangingPunct="0">
              <a:spcBef>
                <a:spcPct val="0"/>
              </a:spcBef>
              <a:spcAft>
                <a:spcPct val="0"/>
              </a:spcAft>
              <a:defRPr sz="2800">
                <a:solidFill>
                  <a:schemeClr val="bg1"/>
                </a:solidFill>
                <a:latin typeface="Optima" panose="02000503060000020004" pitchFamily="2" charset="0"/>
                <a:ea typeface="MS PGothic" panose="020B0600070205080204" pitchFamily="34" charset="-128"/>
              </a:defRPr>
            </a:lvl9pPr>
          </a:lstStyle>
          <a:p>
            <a:pPr algn="just"/>
            <a:r>
              <a:rPr lang="en-US" altLang="th-TH" sz="3600" b="1" spc="-50" dirty="0">
                <a:solidFill>
                  <a:srgbClr val="FF0000"/>
                </a:solidFill>
                <a:latin typeface="Arial" panose="020B0604020202020204" pitchFamily="34" charset="0"/>
                <a:cs typeface="Arial" panose="020B0604020202020204" pitchFamily="34" charset="0"/>
              </a:rPr>
              <a:t>ACKNOWLEDGEMENTS:</a:t>
            </a:r>
            <a:endParaRPr lang="en-US" altLang="th-TH" sz="2000" spc="-50" dirty="0">
              <a:solidFill>
                <a:schemeClr val="tx1"/>
              </a:solidFill>
              <a:latin typeface="Arial" panose="020B0604020202020204" pitchFamily="34" charset="0"/>
              <a:cs typeface="Arial" panose="020B0604020202020204" pitchFamily="34" charset="0"/>
            </a:endParaRPr>
          </a:p>
        </p:txBody>
      </p:sp>
      <p:cxnSp>
        <p:nvCxnSpPr>
          <p:cNvPr id="48" name="Straight Connector 47"/>
          <p:cNvCxnSpPr>
            <a:cxnSpLocks/>
          </p:cNvCxnSpPr>
          <p:nvPr/>
        </p:nvCxnSpPr>
        <p:spPr>
          <a:xfrm>
            <a:off x="597681" y="23773687"/>
            <a:ext cx="41069793" cy="7076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519474" y="27210598"/>
            <a:ext cx="41148000" cy="1143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8" name="Table 7">
            <a:extLst>
              <a:ext uri="{FF2B5EF4-FFF2-40B4-BE49-F238E27FC236}">
                <a16:creationId xmlns:a16="http://schemas.microsoft.com/office/drawing/2014/main" xmlns="" id="{CAD49809-BECA-EF48-9144-CFE165CE81DE}"/>
              </a:ext>
            </a:extLst>
          </p:cNvPr>
          <p:cNvGraphicFramePr>
            <a:graphicFrameLocks noGrp="1"/>
          </p:cNvGraphicFramePr>
          <p:nvPr>
            <p:extLst>
              <p:ext uri="{D42A27DB-BD31-4B8C-83A1-F6EECF244321}">
                <p14:modId xmlns="" xmlns:p14="http://schemas.microsoft.com/office/powerpoint/2010/main" val="3431327609"/>
              </p:ext>
            </p:extLst>
          </p:nvPr>
        </p:nvGraphicFramePr>
        <p:xfrm>
          <a:off x="15334009" y="11665860"/>
          <a:ext cx="13968196" cy="10712350"/>
        </p:xfrm>
        <a:graphic>
          <a:graphicData uri="http://schemas.openxmlformats.org/drawingml/2006/table">
            <a:tbl>
              <a:tblPr firstRow="1" firstCol="1" bandRow="1">
                <a:tableStyleId>{18603FDC-E32A-4AB5-989C-0864C3EAD2B8}</a:tableStyleId>
              </a:tblPr>
              <a:tblGrid>
                <a:gridCol w="5864289">
                  <a:extLst>
                    <a:ext uri="{9D8B030D-6E8A-4147-A177-3AD203B41FA5}">
                      <a16:colId xmlns:a16="http://schemas.microsoft.com/office/drawing/2014/main" xmlns="" val="322506506"/>
                    </a:ext>
                  </a:extLst>
                </a:gridCol>
                <a:gridCol w="1817407">
                  <a:extLst>
                    <a:ext uri="{9D8B030D-6E8A-4147-A177-3AD203B41FA5}">
                      <a16:colId xmlns:a16="http://schemas.microsoft.com/office/drawing/2014/main" xmlns="" val="1708327599"/>
                    </a:ext>
                  </a:extLst>
                </a:gridCol>
                <a:gridCol w="2667000">
                  <a:extLst>
                    <a:ext uri="{9D8B030D-6E8A-4147-A177-3AD203B41FA5}">
                      <a16:colId xmlns:a16="http://schemas.microsoft.com/office/drawing/2014/main" xmlns="" val="1322610054"/>
                    </a:ext>
                  </a:extLst>
                </a:gridCol>
                <a:gridCol w="2019300">
                  <a:extLst>
                    <a:ext uri="{9D8B030D-6E8A-4147-A177-3AD203B41FA5}">
                      <a16:colId xmlns:a16="http://schemas.microsoft.com/office/drawing/2014/main" xmlns="" val="2911097277"/>
                    </a:ext>
                  </a:extLst>
                </a:gridCol>
                <a:gridCol w="1600200">
                  <a:extLst>
                    <a:ext uri="{9D8B030D-6E8A-4147-A177-3AD203B41FA5}">
                      <a16:colId xmlns:a16="http://schemas.microsoft.com/office/drawing/2014/main" xmlns="" val="3566359544"/>
                    </a:ext>
                  </a:extLst>
                </a:gridCol>
              </a:tblGrid>
              <a:tr h="1112364">
                <a:tc>
                  <a:txBody>
                    <a:bodyPr/>
                    <a:lstStyle/>
                    <a:p>
                      <a:pP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Total</a:t>
                      </a:r>
                      <a:endParaRPr lang="x-none" sz="2400" dirty="0">
                        <a:solidFill>
                          <a:schemeClr val="tx1"/>
                        </a:solidFill>
                        <a:effectLst/>
                      </a:endParaRPr>
                    </a:p>
                    <a:p>
                      <a:pPr algn="ctr">
                        <a:lnSpc>
                          <a:spcPct val="150000"/>
                        </a:lnSpc>
                        <a:spcAft>
                          <a:spcPts val="0"/>
                        </a:spcAft>
                      </a:pPr>
                      <a:r>
                        <a:rPr lang="en-US" sz="2400" dirty="0">
                          <a:solidFill>
                            <a:schemeClr val="tx1"/>
                          </a:solidFill>
                          <a:effectLst/>
                        </a:rPr>
                        <a:t>N=1028</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HCV-uninfected</a:t>
                      </a:r>
                      <a:endParaRPr lang="x-none" sz="2400" dirty="0">
                        <a:solidFill>
                          <a:schemeClr val="tx1"/>
                        </a:solidFill>
                        <a:effectLst/>
                      </a:endParaRPr>
                    </a:p>
                    <a:p>
                      <a:pPr algn="ctr">
                        <a:lnSpc>
                          <a:spcPct val="150000"/>
                        </a:lnSpc>
                        <a:spcAft>
                          <a:spcPts val="0"/>
                        </a:spcAft>
                      </a:pPr>
                      <a:r>
                        <a:rPr lang="en-US" sz="2400" dirty="0">
                          <a:solidFill>
                            <a:schemeClr val="tx1"/>
                          </a:solidFill>
                          <a:effectLst/>
                        </a:rPr>
                        <a:t>N=967</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HCV infected</a:t>
                      </a:r>
                      <a:endParaRPr lang="x-none" sz="2400" dirty="0">
                        <a:solidFill>
                          <a:schemeClr val="tx1"/>
                        </a:solidFill>
                        <a:effectLst/>
                      </a:endParaRPr>
                    </a:p>
                    <a:p>
                      <a:pPr algn="ctr">
                        <a:lnSpc>
                          <a:spcPct val="150000"/>
                        </a:lnSpc>
                        <a:spcAft>
                          <a:spcPts val="0"/>
                        </a:spcAft>
                      </a:pPr>
                      <a:r>
                        <a:rPr lang="en-US" sz="2400" dirty="0">
                          <a:solidFill>
                            <a:schemeClr val="tx1"/>
                          </a:solidFill>
                          <a:effectLst/>
                        </a:rPr>
                        <a:t>N=61</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P-value</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169170830"/>
                  </a:ext>
                </a:extLst>
              </a:tr>
              <a:tr h="525874">
                <a:tc>
                  <a:txBody>
                    <a:bodyPr/>
                    <a:lstStyle/>
                    <a:p>
                      <a:pPr>
                        <a:lnSpc>
                          <a:spcPct val="150000"/>
                        </a:lnSpc>
                        <a:spcAft>
                          <a:spcPts val="0"/>
                        </a:spcAft>
                      </a:pPr>
                      <a:r>
                        <a:rPr lang="en-US" sz="2400">
                          <a:solidFill>
                            <a:schemeClr val="tx1"/>
                          </a:solidFill>
                          <a:effectLst/>
                        </a:rPr>
                        <a:t>Median age (years)</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38 (32-50)</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38 (31-50)</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45 (41-54)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b="1" dirty="0">
                          <a:solidFill>
                            <a:schemeClr val="tx1"/>
                          </a:solidFill>
                          <a:effectLst/>
                        </a:rPr>
                        <a:t>&lt;0.001</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006872231"/>
                  </a:ext>
                </a:extLst>
              </a:tr>
              <a:tr h="525874">
                <a:tc>
                  <a:txBody>
                    <a:bodyPr/>
                    <a:lstStyle/>
                    <a:p>
                      <a:pPr>
                        <a:lnSpc>
                          <a:spcPct val="150000"/>
                        </a:lnSpc>
                        <a:spcAft>
                          <a:spcPts val="0"/>
                        </a:spcAft>
                      </a:pPr>
                      <a:r>
                        <a:rPr lang="en-US" sz="2400">
                          <a:solidFill>
                            <a:schemeClr val="tx1"/>
                          </a:solidFill>
                          <a:effectLst/>
                        </a:rPr>
                        <a:t>Male sex</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1028 (100)</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967 (100)</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61 (100)</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b="1">
                          <a:solidFill>
                            <a:schemeClr val="tx1"/>
                          </a:solidFill>
                          <a:effectLst/>
                        </a:rPr>
                        <a:t> </a:t>
                      </a:r>
                      <a:endParaRPr lang="x-none" sz="2400" b="1">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942999651"/>
                  </a:ext>
                </a:extLst>
              </a:tr>
              <a:tr h="525874">
                <a:tc>
                  <a:txBody>
                    <a:bodyPr/>
                    <a:lstStyle/>
                    <a:p>
                      <a:pPr>
                        <a:lnSpc>
                          <a:spcPct val="150000"/>
                        </a:lnSpc>
                        <a:spcAft>
                          <a:spcPts val="0"/>
                        </a:spcAft>
                      </a:pPr>
                      <a:r>
                        <a:rPr lang="en-US" sz="2400">
                          <a:solidFill>
                            <a:schemeClr val="tx1"/>
                          </a:solidFill>
                          <a:effectLst/>
                        </a:rPr>
                        <a:t>Education</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b="1" dirty="0">
                          <a:solidFill>
                            <a:schemeClr val="tx1"/>
                          </a:solidFill>
                          <a:effectLst/>
                        </a:rPr>
                        <a:t>0.02</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333345452"/>
                  </a:ext>
                </a:extLst>
              </a:tr>
              <a:tr h="525874">
                <a:tc>
                  <a:txBody>
                    <a:bodyPr/>
                    <a:lstStyle/>
                    <a:p>
                      <a:pPr marL="342900" lvl="0" indent="-342900">
                        <a:lnSpc>
                          <a:spcPct val="150000"/>
                        </a:lnSpc>
                        <a:spcAft>
                          <a:spcPts val="0"/>
                        </a:spcAft>
                        <a:buFont typeface="Symbol" pitchFamily="2" charset="2"/>
                        <a:buChar char=""/>
                      </a:pPr>
                      <a:r>
                        <a:rPr lang="en-US" sz="2400">
                          <a:solidFill>
                            <a:schemeClr val="tx1"/>
                          </a:solidFill>
                          <a:effectLst/>
                        </a:rPr>
                        <a:t>Elementary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641 (62.4)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592 (61.2)</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49 (80.3)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544259037"/>
                  </a:ext>
                </a:extLst>
              </a:tr>
              <a:tr h="525874">
                <a:tc>
                  <a:txBody>
                    <a:bodyPr/>
                    <a:lstStyle/>
                    <a:p>
                      <a:pPr marL="342900" lvl="0" indent="-342900">
                        <a:lnSpc>
                          <a:spcPct val="150000"/>
                        </a:lnSpc>
                        <a:spcAft>
                          <a:spcPts val="0"/>
                        </a:spcAft>
                        <a:buFont typeface="Symbol" pitchFamily="2" charset="2"/>
                        <a:buChar char=""/>
                      </a:pPr>
                      <a:r>
                        <a:rPr lang="en-US" sz="2400">
                          <a:solidFill>
                            <a:schemeClr val="tx1"/>
                          </a:solidFill>
                          <a:effectLst/>
                        </a:rPr>
                        <a:t>High school</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233 (22.7)</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225 (23.3)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8 (13.1)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532475032"/>
                  </a:ext>
                </a:extLst>
              </a:tr>
              <a:tr h="525874">
                <a:tc>
                  <a:txBody>
                    <a:bodyPr/>
                    <a:lstStyle/>
                    <a:p>
                      <a:pPr marL="342900" lvl="0" indent="-342900">
                        <a:lnSpc>
                          <a:spcPct val="150000"/>
                        </a:lnSpc>
                        <a:spcAft>
                          <a:spcPts val="0"/>
                        </a:spcAft>
                        <a:buFont typeface="Symbol" pitchFamily="2" charset="2"/>
                        <a:buChar char=""/>
                      </a:pPr>
                      <a:r>
                        <a:rPr lang="en-US" sz="2400">
                          <a:solidFill>
                            <a:schemeClr val="tx1"/>
                          </a:solidFill>
                          <a:effectLst/>
                        </a:rPr>
                        <a:t>Vocational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72 (7)</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69 (7.1)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3 (4.9)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888883700"/>
                  </a:ext>
                </a:extLst>
              </a:tr>
              <a:tr h="525874">
                <a:tc>
                  <a:txBody>
                    <a:bodyPr/>
                    <a:lstStyle/>
                    <a:p>
                      <a:pPr marL="342900" lvl="0" indent="-342900">
                        <a:lnSpc>
                          <a:spcPct val="150000"/>
                        </a:lnSpc>
                        <a:spcAft>
                          <a:spcPts val="0"/>
                        </a:spcAft>
                        <a:buFont typeface="Symbol" pitchFamily="2" charset="2"/>
                        <a:buChar char=""/>
                      </a:pPr>
                      <a:r>
                        <a:rPr lang="en-US" sz="2400">
                          <a:solidFill>
                            <a:schemeClr val="tx1"/>
                          </a:solidFill>
                          <a:effectLst/>
                        </a:rPr>
                        <a:t>Bachelor or higher</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82 (8)</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81 (8.4)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1 (1.6)</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592049271"/>
                  </a:ext>
                </a:extLst>
              </a:tr>
              <a:tr h="525874">
                <a:tc>
                  <a:txBody>
                    <a:bodyPr/>
                    <a:lstStyle/>
                    <a:p>
                      <a:pPr>
                        <a:lnSpc>
                          <a:spcPct val="150000"/>
                        </a:lnSpc>
                        <a:spcAft>
                          <a:spcPts val="0"/>
                        </a:spcAft>
                      </a:pPr>
                      <a:r>
                        <a:rPr lang="en-US" sz="2400">
                          <a:solidFill>
                            <a:schemeClr val="tx1"/>
                          </a:solidFill>
                          <a:effectLst/>
                        </a:rPr>
                        <a:t>Duration in prison (years)</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25 (20-31)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25 (20-31)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25 (19-33)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0.52</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316339086"/>
                  </a:ext>
                </a:extLst>
              </a:tr>
              <a:tr h="525874">
                <a:tc>
                  <a:txBody>
                    <a:bodyPr/>
                    <a:lstStyle/>
                    <a:p>
                      <a:pPr>
                        <a:lnSpc>
                          <a:spcPct val="150000"/>
                        </a:lnSpc>
                        <a:spcAft>
                          <a:spcPts val="0"/>
                        </a:spcAft>
                      </a:pPr>
                      <a:r>
                        <a:rPr lang="en-US" sz="2400">
                          <a:solidFill>
                            <a:schemeClr val="tx1"/>
                          </a:solidFill>
                          <a:effectLst/>
                        </a:rPr>
                        <a:t>History of previous incarceration</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321 (31.4)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282 (29.4)</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39 (63.9)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&lt;0.001</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970293020"/>
                  </a:ext>
                </a:extLst>
              </a:tr>
              <a:tr h="525874">
                <a:tc>
                  <a:txBody>
                    <a:bodyPr/>
                    <a:lstStyle/>
                    <a:p>
                      <a:pPr>
                        <a:lnSpc>
                          <a:spcPct val="150000"/>
                        </a:lnSpc>
                        <a:spcAft>
                          <a:spcPts val="0"/>
                        </a:spcAft>
                      </a:pPr>
                      <a:r>
                        <a:rPr lang="en-US" sz="2400">
                          <a:solidFill>
                            <a:schemeClr val="tx1"/>
                          </a:solidFill>
                          <a:effectLst/>
                        </a:rPr>
                        <a:t>History of substance abuse</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645 (62.7)</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598 (61.8)</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47 (77.1)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0.01</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806626223"/>
                  </a:ext>
                </a:extLst>
              </a:tr>
              <a:tr h="525874">
                <a:tc>
                  <a:txBody>
                    <a:bodyPr/>
                    <a:lstStyle/>
                    <a:p>
                      <a:pPr>
                        <a:lnSpc>
                          <a:spcPct val="150000"/>
                        </a:lnSpc>
                        <a:spcAft>
                          <a:spcPts val="0"/>
                        </a:spcAft>
                      </a:pPr>
                      <a:r>
                        <a:rPr lang="en-US" sz="2400">
                          <a:solidFill>
                            <a:schemeClr val="tx1"/>
                          </a:solidFill>
                          <a:effectLst/>
                        </a:rPr>
                        <a:t>History of injecting drugs use</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71 (6.9)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36 (3.7)</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35 (57.4)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a:solidFill>
                            <a:schemeClr val="tx1"/>
                          </a:solidFill>
                          <a:effectLst/>
                        </a:rPr>
                        <a:t>&lt;0.001</a:t>
                      </a:r>
                      <a:endParaRPr lang="x-none" sz="2400" b="1">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4244454267"/>
                  </a:ext>
                </a:extLst>
              </a:tr>
              <a:tr h="551781">
                <a:tc>
                  <a:txBody>
                    <a:bodyPr/>
                    <a:lstStyle/>
                    <a:p>
                      <a:pPr>
                        <a:lnSpc>
                          <a:spcPct val="150000"/>
                        </a:lnSpc>
                        <a:spcAft>
                          <a:spcPts val="0"/>
                        </a:spcAft>
                      </a:pPr>
                      <a:r>
                        <a:rPr lang="en-US" sz="2400" dirty="0">
                          <a:solidFill>
                            <a:schemeClr val="tx1"/>
                          </a:solidFill>
                          <a:effectLst/>
                        </a:rPr>
                        <a:t>History of syringe sharing for drugs use</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40 (3.9)</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18 (1.9)</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22 (36.7)</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&lt;0.001</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976950150"/>
                  </a:ext>
                </a:extLst>
              </a:tr>
              <a:tr h="631371">
                <a:tc>
                  <a:txBody>
                    <a:bodyPr/>
                    <a:lstStyle/>
                    <a:p>
                      <a:pPr>
                        <a:lnSpc>
                          <a:spcPct val="150000"/>
                        </a:lnSpc>
                        <a:spcAft>
                          <a:spcPts val="0"/>
                        </a:spcAft>
                      </a:pPr>
                      <a:r>
                        <a:rPr lang="en-US" sz="2400">
                          <a:solidFill>
                            <a:schemeClr val="tx1"/>
                          </a:solidFill>
                          <a:effectLst/>
                        </a:rPr>
                        <a:t>History of sharing tattoo needles with others</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300 (29.3)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272 (28.3)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28 (45.9)</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0.003</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784379262"/>
                  </a:ext>
                </a:extLst>
              </a:tr>
              <a:tr h="525874">
                <a:tc>
                  <a:txBody>
                    <a:bodyPr/>
                    <a:lstStyle/>
                    <a:p>
                      <a:pPr>
                        <a:lnSpc>
                          <a:spcPct val="150000"/>
                        </a:lnSpc>
                        <a:spcAft>
                          <a:spcPts val="0"/>
                        </a:spcAft>
                      </a:pPr>
                      <a:r>
                        <a:rPr lang="en-US" sz="2400">
                          <a:solidFill>
                            <a:schemeClr val="tx1"/>
                          </a:solidFill>
                          <a:effectLst/>
                        </a:rPr>
                        <a:t>Have had same sex with men</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144 (14.1)</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134 (13.9)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10 (16.4)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0.59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4064414336"/>
                  </a:ext>
                </a:extLst>
              </a:tr>
              <a:tr h="519155">
                <a:tc>
                  <a:txBody>
                    <a:bodyPr/>
                    <a:lstStyle/>
                    <a:p>
                      <a:pPr>
                        <a:lnSpc>
                          <a:spcPct val="150000"/>
                        </a:lnSpc>
                        <a:spcAft>
                          <a:spcPts val="0"/>
                        </a:spcAft>
                      </a:pPr>
                      <a:r>
                        <a:rPr lang="en-US" sz="2400">
                          <a:solidFill>
                            <a:schemeClr val="tx1"/>
                          </a:solidFill>
                          <a:effectLst/>
                        </a:rPr>
                        <a:t>Known HIV status before incarceration</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25/641 (3.9)</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23/592 (2.4)</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6/49 (12.2)</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0.002</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447419221"/>
                  </a:ext>
                </a:extLst>
              </a:tr>
              <a:tr h="696685">
                <a:tc>
                  <a:txBody>
                    <a:bodyPr/>
                    <a:lstStyle/>
                    <a:p>
                      <a:pPr>
                        <a:lnSpc>
                          <a:spcPct val="150000"/>
                        </a:lnSpc>
                        <a:spcAft>
                          <a:spcPts val="0"/>
                        </a:spcAft>
                      </a:pPr>
                      <a:r>
                        <a:rPr lang="en-US" sz="2400">
                          <a:solidFill>
                            <a:schemeClr val="tx1"/>
                          </a:solidFill>
                          <a:effectLst/>
                        </a:rPr>
                        <a:t>Known HBV status before incarceration</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20/86 (23.3)</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18/79 (22.8)</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2/7 (28.6)</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0.73</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633717685"/>
                  </a:ext>
                </a:extLst>
              </a:tr>
              <a:tr h="587829">
                <a:tc>
                  <a:txBody>
                    <a:bodyPr/>
                    <a:lstStyle/>
                    <a:p>
                      <a:pPr>
                        <a:lnSpc>
                          <a:spcPct val="150000"/>
                        </a:lnSpc>
                        <a:spcAft>
                          <a:spcPts val="0"/>
                        </a:spcAft>
                      </a:pPr>
                      <a:r>
                        <a:rPr lang="en-US" sz="2400" dirty="0">
                          <a:solidFill>
                            <a:schemeClr val="tx1"/>
                          </a:solidFill>
                          <a:effectLst/>
                        </a:rPr>
                        <a:t>Known HCV status before incarceration</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5/25 (20)</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dirty="0">
                          <a:solidFill>
                            <a:schemeClr val="tx1"/>
                          </a:solidFill>
                          <a:effectLst/>
                        </a:rPr>
                        <a:t>1/19 (5.3)</a:t>
                      </a:r>
                      <a:endParaRPr lang="x-none" sz="2400"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a:solidFill>
                            <a:schemeClr val="tx1"/>
                          </a:solidFill>
                          <a:effectLst/>
                        </a:rPr>
                        <a:t>4/6 (66.7)</a:t>
                      </a:r>
                      <a:endParaRPr lang="x-none" sz="240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b">
                    <a:solidFill>
                      <a:srgbClr val="FCC7B2"/>
                    </a:solidFill>
                  </a:tcPr>
                </a:tc>
                <a:tc>
                  <a:txBody>
                    <a:bodyPr/>
                    <a:lstStyle/>
                    <a:p>
                      <a:pPr algn="ctr">
                        <a:lnSpc>
                          <a:spcPct val="150000"/>
                        </a:lnSpc>
                        <a:spcAft>
                          <a:spcPts val="0"/>
                        </a:spcAft>
                      </a:pPr>
                      <a:r>
                        <a:rPr lang="en-US" sz="2400" b="1" dirty="0">
                          <a:solidFill>
                            <a:schemeClr val="tx1"/>
                          </a:solidFill>
                          <a:effectLst/>
                        </a:rPr>
                        <a:t>0.005</a:t>
                      </a:r>
                      <a:endParaRPr lang="x-none" sz="2400" b="1" dirty="0">
                        <a:solidFill>
                          <a:schemeClr val="tx1"/>
                        </a:solidFill>
                        <a:effectLst/>
                        <a:latin typeface="Calibri" panose="020F0502020204030204" pitchFamily="34" charset="0"/>
                        <a:ea typeface="PMingLiU" panose="02020500000000000000" pitchFamily="18" charset="-12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508650869"/>
                  </a:ext>
                </a:extLst>
              </a:tr>
            </a:tbl>
          </a:graphicData>
        </a:graphic>
      </p:graphicFrame>
      <p:cxnSp>
        <p:nvCxnSpPr>
          <p:cNvPr id="41" name="Straight Connector 40">
            <a:extLst>
              <a:ext uri="{FF2B5EF4-FFF2-40B4-BE49-F238E27FC236}">
                <a16:creationId xmlns:a16="http://schemas.microsoft.com/office/drawing/2014/main" xmlns="" id="{A40565C9-87C9-9147-9421-0BEF4A3048D5}"/>
              </a:ext>
            </a:extLst>
          </p:cNvPr>
          <p:cNvCxnSpPr>
            <a:cxnSpLocks/>
          </p:cNvCxnSpPr>
          <p:nvPr/>
        </p:nvCxnSpPr>
        <p:spPr>
          <a:xfrm>
            <a:off x="620019" y="10548196"/>
            <a:ext cx="41069793" cy="7076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xmlns="" id="{4692370C-9997-B449-987E-58434C5E62CE}"/>
              </a:ext>
            </a:extLst>
          </p:cNvPr>
          <p:cNvGraphicFramePr>
            <a:graphicFrameLocks noGrp="1"/>
          </p:cNvGraphicFramePr>
          <p:nvPr>
            <p:extLst>
              <p:ext uri="{D42A27DB-BD31-4B8C-83A1-F6EECF244321}">
                <p14:modId xmlns="" xmlns:p14="http://schemas.microsoft.com/office/powerpoint/2010/main" val="68359166"/>
              </p:ext>
            </p:extLst>
          </p:nvPr>
        </p:nvGraphicFramePr>
        <p:xfrm>
          <a:off x="30483076" y="11617833"/>
          <a:ext cx="11700669" cy="3840480"/>
        </p:xfrm>
        <a:graphic>
          <a:graphicData uri="http://schemas.openxmlformats.org/drawingml/2006/table">
            <a:tbl>
              <a:tblPr firstRow="1" firstCol="1" bandRow="1">
                <a:tableStyleId>{18603FDC-E32A-4AB5-989C-0864C3EAD2B8}</a:tableStyleId>
              </a:tblPr>
              <a:tblGrid>
                <a:gridCol w="4689600">
                  <a:extLst>
                    <a:ext uri="{9D8B030D-6E8A-4147-A177-3AD203B41FA5}">
                      <a16:colId xmlns:a16="http://schemas.microsoft.com/office/drawing/2014/main" xmlns="" val="472334653"/>
                    </a:ext>
                  </a:extLst>
                </a:gridCol>
                <a:gridCol w="1994830">
                  <a:extLst>
                    <a:ext uri="{9D8B030D-6E8A-4147-A177-3AD203B41FA5}">
                      <a16:colId xmlns:a16="http://schemas.microsoft.com/office/drawing/2014/main" xmlns="" val="2424144209"/>
                    </a:ext>
                  </a:extLst>
                </a:gridCol>
                <a:gridCol w="1994830">
                  <a:extLst>
                    <a:ext uri="{9D8B030D-6E8A-4147-A177-3AD203B41FA5}">
                      <a16:colId xmlns:a16="http://schemas.microsoft.com/office/drawing/2014/main" xmlns="" val="764816165"/>
                    </a:ext>
                  </a:extLst>
                </a:gridCol>
                <a:gridCol w="3021409">
                  <a:extLst>
                    <a:ext uri="{9D8B030D-6E8A-4147-A177-3AD203B41FA5}">
                      <a16:colId xmlns:a16="http://schemas.microsoft.com/office/drawing/2014/main" xmlns="" val="1574854215"/>
                    </a:ext>
                  </a:extLst>
                </a:gridCol>
              </a:tblGrid>
              <a:tr h="341406">
                <a:tc>
                  <a:txBody>
                    <a:bodyPr/>
                    <a:lstStyle/>
                    <a:p>
                      <a:pPr>
                        <a:lnSpc>
                          <a:spcPct val="150000"/>
                        </a:lnSpc>
                        <a:spcAft>
                          <a:spcPts val="0"/>
                        </a:spcAft>
                      </a:pPr>
                      <a:r>
                        <a:rPr lang="en-US" sz="2400" dirty="0">
                          <a:solidFill>
                            <a:schemeClr val="tx1"/>
                          </a:solidFill>
                          <a:effectLst/>
                        </a:rPr>
                        <a:t> Type of blood-borne infection</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dirty="0">
                          <a:solidFill>
                            <a:schemeClr val="tx1"/>
                          </a:solidFill>
                          <a:effectLst/>
                        </a:rPr>
                        <a:t>Number</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Prevalence</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95% CI</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1890073050"/>
                  </a:ext>
                </a:extLst>
              </a:tr>
              <a:tr h="341406">
                <a:tc>
                  <a:txBody>
                    <a:bodyPr/>
                    <a:lstStyle/>
                    <a:p>
                      <a:pPr>
                        <a:lnSpc>
                          <a:spcPct val="150000"/>
                        </a:lnSpc>
                        <a:spcAft>
                          <a:spcPts val="0"/>
                        </a:spcAft>
                      </a:pPr>
                      <a:r>
                        <a:rPr lang="en-US" sz="2400">
                          <a:solidFill>
                            <a:schemeClr val="tx1"/>
                          </a:solidFill>
                          <a:effectLst/>
                        </a:rPr>
                        <a:t>HIV</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dirty="0">
                          <a:solidFill>
                            <a:schemeClr val="tx1"/>
                          </a:solidFill>
                          <a:effectLst/>
                        </a:rPr>
                        <a:t>30</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2.9</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1.9-4.1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3623421449"/>
                  </a:ext>
                </a:extLst>
              </a:tr>
              <a:tr h="341406">
                <a:tc>
                  <a:txBody>
                    <a:bodyPr/>
                    <a:lstStyle/>
                    <a:p>
                      <a:pPr>
                        <a:lnSpc>
                          <a:spcPct val="150000"/>
                        </a:lnSpc>
                        <a:spcAft>
                          <a:spcPts val="0"/>
                        </a:spcAft>
                      </a:pPr>
                      <a:r>
                        <a:rPr lang="en-US" sz="2400">
                          <a:solidFill>
                            <a:schemeClr val="tx1"/>
                          </a:solidFill>
                          <a:effectLst/>
                        </a:rPr>
                        <a:t>Hepatitis B (HBV)</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66</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6.4</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5-8.1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2756901001"/>
                  </a:ext>
                </a:extLst>
              </a:tr>
              <a:tr h="341406">
                <a:tc>
                  <a:txBody>
                    <a:bodyPr/>
                    <a:lstStyle/>
                    <a:p>
                      <a:pPr>
                        <a:lnSpc>
                          <a:spcPct val="150000"/>
                        </a:lnSpc>
                        <a:spcAft>
                          <a:spcPts val="0"/>
                        </a:spcAft>
                      </a:pPr>
                      <a:r>
                        <a:rPr lang="en-US" sz="2400">
                          <a:solidFill>
                            <a:schemeClr val="tx1"/>
                          </a:solidFill>
                          <a:effectLst/>
                        </a:rPr>
                        <a:t>Hepatitis C (HCV)</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61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5.9</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4.6-7.6</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2084160847"/>
                  </a:ext>
                </a:extLst>
              </a:tr>
              <a:tr h="341406">
                <a:tc>
                  <a:txBody>
                    <a:bodyPr/>
                    <a:lstStyle/>
                    <a:p>
                      <a:pPr>
                        <a:lnSpc>
                          <a:spcPct val="150000"/>
                        </a:lnSpc>
                        <a:spcAft>
                          <a:spcPts val="0"/>
                        </a:spcAft>
                      </a:pPr>
                      <a:r>
                        <a:rPr lang="en-US" sz="2400">
                          <a:solidFill>
                            <a:schemeClr val="tx1"/>
                          </a:solidFill>
                          <a:effectLst/>
                        </a:rPr>
                        <a:t>HIV/HBV</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0.1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0.002-0.54</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3471137211"/>
                  </a:ext>
                </a:extLst>
              </a:tr>
              <a:tr h="341406">
                <a:tc>
                  <a:txBody>
                    <a:bodyPr/>
                    <a:lstStyle/>
                    <a:p>
                      <a:pPr>
                        <a:lnSpc>
                          <a:spcPct val="150000"/>
                        </a:lnSpc>
                        <a:spcAft>
                          <a:spcPts val="0"/>
                        </a:spcAft>
                      </a:pPr>
                      <a:r>
                        <a:rPr lang="en-US" sz="2400">
                          <a:solidFill>
                            <a:schemeClr val="tx1"/>
                          </a:solidFill>
                          <a:effectLst/>
                        </a:rPr>
                        <a:t>HIV/HCV</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7</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0.6</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0.2-1.4</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266335161"/>
                  </a:ext>
                </a:extLst>
              </a:tr>
              <a:tr h="341406">
                <a:tc>
                  <a:txBody>
                    <a:bodyPr/>
                    <a:lstStyle/>
                    <a:p>
                      <a:pPr>
                        <a:lnSpc>
                          <a:spcPct val="150000"/>
                        </a:lnSpc>
                        <a:spcAft>
                          <a:spcPts val="0"/>
                        </a:spcAft>
                      </a:pPr>
                      <a:r>
                        <a:rPr lang="en-US" sz="2400">
                          <a:solidFill>
                            <a:schemeClr val="tx1"/>
                          </a:solidFill>
                          <a:effectLst/>
                        </a:rPr>
                        <a:t>Syphilis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49</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a:solidFill>
                            <a:schemeClr val="tx1"/>
                          </a:solidFill>
                          <a:effectLst/>
                        </a:rPr>
                        <a:t>4.8</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tc>
                  <a:txBody>
                    <a:bodyPr/>
                    <a:lstStyle/>
                    <a:p>
                      <a:pPr algn="ctr">
                        <a:lnSpc>
                          <a:spcPct val="150000"/>
                        </a:lnSpc>
                        <a:spcAft>
                          <a:spcPts val="0"/>
                        </a:spcAft>
                      </a:pPr>
                      <a:r>
                        <a:rPr lang="en-US" sz="2400" dirty="0">
                          <a:solidFill>
                            <a:schemeClr val="tx1"/>
                          </a:solidFill>
                          <a:effectLst/>
                        </a:rPr>
                        <a:t>3.5-6.3</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F7C80"/>
                    </a:solidFill>
                  </a:tcPr>
                </a:tc>
                <a:extLst>
                  <a:ext uri="{0D108BD9-81ED-4DB2-BD59-A6C34878D82A}">
                    <a16:rowId xmlns:a16="http://schemas.microsoft.com/office/drawing/2014/main" xmlns="" val="1239149781"/>
                  </a:ext>
                </a:extLst>
              </a:tr>
            </a:tbl>
          </a:graphicData>
        </a:graphic>
      </p:graphicFrame>
      <p:graphicFrame>
        <p:nvGraphicFramePr>
          <p:cNvPr id="56" name="Table 55">
            <a:extLst>
              <a:ext uri="{FF2B5EF4-FFF2-40B4-BE49-F238E27FC236}">
                <a16:creationId xmlns:a16="http://schemas.microsoft.com/office/drawing/2014/main" xmlns="" id="{BEA89ED4-20B9-8C46-B8B5-42418E81AE79}"/>
              </a:ext>
            </a:extLst>
          </p:cNvPr>
          <p:cNvGraphicFramePr>
            <a:graphicFrameLocks noGrp="1"/>
          </p:cNvGraphicFramePr>
          <p:nvPr>
            <p:extLst>
              <p:ext uri="{D42A27DB-BD31-4B8C-83A1-F6EECF244321}">
                <p14:modId xmlns="" xmlns:p14="http://schemas.microsoft.com/office/powerpoint/2010/main" val="1654651530"/>
              </p:ext>
            </p:extLst>
          </p:nvPr>
        </p:nvGraphicFramePr>
        <p:xfrm>
          <a:off x="30483075" y="15689211"/>
          <a:ext cx="11618349" cy="7821262"/>
        </p:xfrm>
        <a:graphic>
          <a:graphicData uri="http://schemas.openxmlformats.org/drawingml/2006/table">
            <a:tbl>
              <a:tblPr firstRow="1" firstCol="1" bandRow="1">
                <a:tableStyleId>{18603FDC-E32A-4AB5-989C-0864C3EAD2B8}</a:tableStyleId>
              </a:tblPr>
              <a:tblGrid>
                <a:gridCol w="3380139">
                  <a:extLst>
                    <a:ext uri="{9D8B030D-6E8A-4147-A177-3AD203B41FA5}">
                      <a16:colId xmlns:a16="http://schemas.microsoft.com/office/drawing/2014/main" xmlns="" val="1708775214"/>
                    </a:ext>
                  </a:extLst>
                </a:gridCol>
                <a:gridCol w="2571173">
                  <a:extLst>
                    <a:ext uri="{9D8B030D-6E8A-4147-A177-3AD203B41FA5}">
                      <a16:colId xmlns:a16="http://schemas.microsoft.com/office/drawing/2014/main" xmlns="" val="1649915922"/>
                    </a:ext>
                  </a:extLst>
                </a:gridCol>
                <a:gridCol w="1849827">
                  <a:extLst>
                    <a:ext uri="{9D8B030D-6E8A-4147-A177-3AD203B41FA5}">
                      <a16:colId xmlns:a16="http://schemas.microsoft.com/office/drawing/2014/main" xmlns="" val="3921685901"/>
                    </a:ext>
                  </a:extLst>
                </a:gridCol>
                <a:gridCol w="2721834">
                  <a:extLst>
                    <a:ext uri="{9D8B030D-6E8A-4147-A177-3AD203B41FA5}">
                      <a16:colId xmlns:a16="http://schemas.microsoft.com/office/drawing/2014/main" xmlns="" val="1414550881"/>
                    </a:ext>
                  </a:extLst>
                </a:gridCol>
                <a:gridCol w="1095376">
                  <a:extLst>
                    <a:ext uri="{9D8B030D-6E8A-4147-A177-3AD203B41FA5}">
                      <a16:colId xmlns:a16="http://schemas.microsoft.com/office/drawing/2014/main" xmlns="" val="4103090005"/>
                    </a:ext>
                  </a:extLst>
                </a:gridCol>
              </a:tblGrid>
              <a:tr h="381296">
                <a:tc rowSpan="2">
                  <a:txBody>
                    <a:bodyPr/>
                    <a:lstStyle/>
                    <a:p>
                      <a:pP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gridSpan="2">
                  <a:txBody>
                    <a:bodyPr/>
                    <a:lstStyle/>
                    <a:p>
                      <a:pPr algn="ctr">
                        <a:lnSpc>
                          <a:spcPct val="150000"/>
                        </a:lnSpc>
                        <a:spcAft>
                          <a:spcPts val="0"/>
                        </a:spcAft>
                      </a:pPr>
                      <a:r>
                        <a:rPr lang="en-US" sz="2400">
                          <a:solidFill>
                            <a:schemeClr val="tx1"/>
                          </a:solidFill>
                          <a:effectLst/>
                        </a:rPr>
                        <a:t>Univariate</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hMerge="1">
                  <a:txBody>
                    <a:bodyPr/>
                    <a:lstStyle/>
                    <a:p>
                      <a:endParaRPr lang="x-none"/>
                    </a:p>
                  </a:txBody>
                  <a:tcPr/>
                </a:tc>
                <a:tc gridSpan="2">
                  <a:txBody>
                    <a:bodyPr/>
                    <a:lstStyle/>
                    <a:p>
                      <a:pPr algn="ctr">
                        <a:lnSpc>
                          <a:spcPct val="150000"/>
                        </a:lnSpc>
                        <a:spcAft>
                          <a:spcPts val="0"/>
                        </a:spcAft>
                      </a:pPr>
                      <a:r>
                        <a:rPr lang="en-US" sz="2400">
                          <a:solidFill>
                            <a:schemeClr val="tx1"/>
                          </a:solidFill>
                          <a:effectLst/>
                        </a:rPr>
                        <a:t>Multivariate</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hMerge="1">
                  <a:txBody>
                    <a:bodyPr/>
                    <a:lstStyle/>
                    <a:p>
                      <a:endParaRPr lang="x-none"/>
                    </a:p>
                  </a:txBody>
                  <a:tcPr/>
                </a:tc>
                <a:extLst>
                  <a:ext uri="{0D108BD9-81ED-4DB2-BD59-A6C34878D82A}">
                    <a16:rowId xmlns:a16="http://schemas.microsoft.com/office/drawing/2014/main" xmlns="" val="3755173749"/>
                  </a:ext>
                </a:extLst>
              </a:tr>
              <a:tr h="381198">
                <a:tc vMerge="1">
                  <a:txBody>
                    <a:bodyPr/>
                    <a:lstStyle/>
                    <a:p>
                      <a:endParaRPr lang="x-none"/>
                    </a:p>
                  </a:txBody>
                  <a:tcPr/>
                </a:tc>
                <a:tc>
                  <a:txBody>
                    <a:bodyPr/>
                    <a:lstStyle/>
                    <a:p>
                      <a:pPr algn="ctr">
                        <a:lnSpc>
                          <a:spcPct val="150000"/>
                        </a:lnSpc>
                        <a:spcAft>
                          <a:spcPts val="0"/>
                        </a:spcAft>
                      </a:pPr>
                      <a:r>
                        <a:rPr lang="en-US" sz="2400" dirty="0">
                          <a:solidFill>
                            <a:schemeClr val="tx1"/>
                          </a:solidFill>
                          <a:effectLst/>
                        </a:rPr>
                        <a:t>OR (95%CI)</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P-value</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err="1">
                          <a:solidFill>
                            <a:schemeClr val="tx1"/>
                          </a:solidFill>
                          <a:effectLst/>
                        </a:rPr>
                        <a:t>aOR</a:t>
                      </a:r>
                      <a:r>
                        <a:rPr lang="en-US" sz="2400" dirty="0">
                          <a:solidFill>
                            <a:schemeClr val="tx1"/>
                          </a:solidFill>
                          <a:effectLst/>
                        </a:rPr>
                        <a:t> (95%CI)</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P-value</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extLst>
                  <a:ext uri="{0D108BD9-81ED-4DB2-BD59-A6C34878D82A}">
                    <a16:rowId xmlns:a16="http://schemas.microsoft.com/office/drawing/2014/main" xmlns="" val="970977876"/>
                  </a:ext>
                </a:extLst>
              </a:tr>
              <a:tr h="638174">
                <a:tc>
                  <a:txBody>
                    <a:bodyPr/>
                    <a:lstStyle/>
                    <a:p>
                      <a:pPr>
                        <a:lnSpc>
                          <a:spcPct val="150000"/>
                        </a:lnSpc>
                        <a:spcAft>
                          <a:spcPts val="0"/>
                        </a:spcAft>
                      </a:pPr>
                      <a:r>
                        <a:rPr lang="en-US" sz="2400">
                          <a:solidFill>
                            <a:schemeClr val="tx1"/>
                          </a:solidFill>
                          <a:effectLst/>
                        </a:rPr>
                        <a:t>Age ≥ 40 years</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5.41 (2.84-10.3)</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&lt;0.001</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11.51 (4.82-27.51)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&lt;0.001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816168941"/>
                  </a:ext>
                </a:extLst>
              </a:tr>
              <a:tr h="381296">
                <a:tc>
                  <a:txBody>
                    <a:bodyPr/>
                    <a:lstStyle/>
                    <a:p>
                      <a:pPr>
                        <a:lnSpc>
                          <a:spcPct val="150000"/>
                        </a:lnSpc>
                        <a:spcAft>
                          <a:spcPts val="0"/>
                        </a:spcAft>
                      </a:pPr>
                      <a:r>
                        <a:rPr lang="en-US" sz="2400">
                          <a:solidFill>
                            <a:schemeClr val="tx1"/>
                          </a:solidFill>
                          <a:effectLst/>
                        </a:rPr>
                        <a:t>Education</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838377838"/>
                  </a:ext>
                </a:extLst>
              </a:tr>
              <a:tr h="381296">
                <a:tc>
                  <a:txBody>
                    <a:bodyPr/>
                    <a:lstStyle/>
                    <a:p>
                      <a:pPr marL="342900" lvl="0" indent="-342900">
                        <a:lnSpc>
                          <a:spcPct val="150000"/>
                        </a:lnSpc>
                        <a:spcAft>
                          <a:spcPts val="0"/>
                        </a:spcAft>
                        <a:buFont typeface="Symbol" pitchFamily="2" charset="2"/>
                        <a:buChar char=""/>
                      </a:pPr>
                      <a:r>
                        <a:rPr lang="en-US" sz="2400" b="0" dirty="0">
                          <a:solidFill>
                            <a:schemeClr val="tx1"/>
                          </a:solidFill>
                          <a:effectLst/>
                        </a:rPr>
                        <a:t>Elementary </a:t>
                      </a:r>
                      <a:endParaRPr lang="x-none" sz="2400" b="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2.59 (1.36-4.93)</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0.004</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3.09 (1.31-7.26)</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0.01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1192210592"/>
                  </a:ext>
                </a:extLst>
              </a:tr>
              <a:tr h="381296">
                <a:tc>
                  <a:txBody>
                    <a:bodyPr/>
                    <a:lstStyle/>
                    <a:p>
                      <a:pPr marL="342900" lvl="0" indent="-342900">
                        <a:lnSpc>
                          <a:spcPct val="150000"/>
                        </a:lnSpc>
                        <a:spcAft>
                          <a:spcPts val="0"/>
                        </a:spcAft>
                        <a:buFont typeface="Symbol" pitchFamily="2" charset="2"/>
                        <a:buChar char=""/>
                      </a:pPr>
                      <a:r>
                        <a:rPr lang="en-US" sz="2400" b="0" dirty="0">
                          <a:solidFill>
                            <a:schemeClr val="tx1"/>
                          </a:solidFill>
                          <a:effectLst/>
                        </a:rPr>
                        <a:t>High school or higher </a:t>
                      </a:r>
                      <a:endParaRPr lang="x-none" sz="2400" b="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Ref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Ref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 </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3591714560"/>
                  </a:ext>
                </a:extLst>
              </a:tr>
              <a:tr h="806489">
                <a:tc>
                  <a:txBody>
                    <a:bodyPr/>
                    <a:lstStyle/>
                    <a:p>
                      <a:pPr>
                        <a:lnSpc>
                          <a:spcPct val="150000"/>
                        </a:lnSpc>
                        <a:spcAft>
                          <a:spcPts val="0"/>
                        </a:spcAft>
                      </a:pPr>
                      <a:r>
                        <a:rPr lang="en-US" sz="2400" dirty="0">
                          <a:solidFill>
                            <a:schemeClr val="tx1"/>
                          </a:solidFill>
                          <a:effectLst/>
                        </a:rPr>
                        <a:t>History of previous incarceration</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4.26 (2.48-7.32)</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&lt;0.001</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2.68 (1.3-5.51)</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0.007</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769316812"/>
                  </a:ext>
                </a:extLst>
              </a:tr>
              <a:tr h="381296">
                <a:tc>
                  <a:txBody>
                    <a:bodyPr/>
                    <a:lstStyle/>
                    <a:p>
                      <a:pPr>
                        <a:lnSpc>
                          <a:spcPct val="150000"/>
                        </a:lnSpc>
                        <a:spcAft>
                          <a:spcPts val="0"/>
                        </a:spcAft>
                      </a:pPr>
                      <a:r>
                        <a:rPr lang="en-US" sz="2400">
                          <a:solidFill>
                            <a:schemeClr val="tx1"/>
                          </a:solidFill>
                          <a:effectLst/>
                        </a:rPr>
                        <a:t>History of substance abuse</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2.07 (1.12-3.82)</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0.019</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1.16 (0.51-2.67)</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0.72</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111657835"/>
                  </a:ext>
                </a:extLst>
              </a:tr>
              <a:tr h="599408">
                <a:tc>
                  <a:txBody>
                    <a:bodyPr/>
                    <a:lstStyle/>
                    <a:p>
                      <a:pPr>
                        <a:lnSpc>
                          <a:spcPct val="150000"/>
                        </a:lnSpc>
                        <a:spcAft>
                          <a:spcPts val="0"/>
                        </a:spcAft>
                      </a:pPr>
                      <a:r>
                        <a:rPr lang="en-US" sz="2400" dirty="0">
                          <a:solidFill>
                            <a:schemeClr val="tx1"/>
                          </a:solidFill>
                          <a:effectLst/>
                        </a:rPr>
                        <a:t>History of inject drugs</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34.81 (18.97-63.87)</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&lt;0.001</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45.41 (19.23-107.24)</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&lt;0.001</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593210605"/>
                  </a:ext>
                </a:extLst>
              </a:tr>
              <a:tr h="806489">
                <a:tc>
                  <a:txBody>
                    <a:bodyPr/>
                    <a:lstStyle/>
                    <a:p>
                      <a:pPr>
                        <a:lnSpc>
                          <a:spcPct val="150000"/>
                        </a:lnSpc>
                        <a:spcAft>
                          <a:spcPts val="0"/>
                        </a:spcAft>
                      </a:pPr>
                      <a:r>
                        <a:rPr lang="en-US" sz="2400">
                          <a:solidFill>
                            <a:schemeClr val="tx1"/>
                          </a:solidFill>
                          <a:effectLst/>
                        </a:rPr>
                        <a:t>History of sharing tattoo needles with others</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2.16 (1.28-3.64)</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a:solidFill>
                            <a:schemeClr val="tx1"/>
                          </a:solidFill>
                          <a:effectLst/>
                        </a:rPr>
                        <a:t>0.004</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0.91 (0.41-2.02)</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0.81</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875958200"/>
                  </a:ext>
                </a:extLst>
              </a:tr>
              <a:tr h="381296">
                <a:tc>
                  <a:txBody>
                    <a:bodyPr/>
                    <a:lstStyle/>
                    <a:p>
                      <a:pPr>
                        <a:lnSpc>
                          <a:spcPct val="150000"/>
                        </a:lnSpc>
                        <a:spcAft>
                          <a:spcPts val="0"/>
                        </a:spcAft>
                      </a:pPr>
                      <a:r>
                        <a:rPr lang="en-US" sz="2400">
                          <a:solidFill>
                            <a:schemeClr val="tx1"/>
                          </a:solidFill>
                          <a:effectLst/>
                        </a:rPr>
                        <a:t>Have had same sex</a:t>
                      </a:r>
                      <a:endParaRPr lang="x-none" sz="240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solidFill>
                      <a:srgbClr val="FCC7B2"/>
                    </a:solidFill>
                  </a:tcPr>
                </a:tc>
                <a:tc>
                  <a:txBody>
                    <a:bodyPr/>
                    <a:lstStyle/>
                    <a:p>
                      <a:pPr algn="ctr">
                        <a:lnSpc>
                          <a:spcPct val="150000"/>
                        </a:lnSpc>
                        <a:spcAft>
                          <a:spcPts val="0"/>
                        </a:spcAft>
                      </a:pPr>
                      <a:r>
                        <a:rPr lang="en-US" sz="2400" dirty="0">
                          <a:solidFill>
                            <a:schemeClr val="tx1"/>
                          </a:solidFill>
                          <a:effectLst/>
                        </a:rPr>
                        <a:t>1.21 (0.6-2.44)</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0.592</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tc>
                  <a:txBody>
                    <a:bodyPr/>
                    <a:lstStyle/>
                    <a:p>
                      <a:pPr algn="ctr">
                        <a:lnSpc>
                          <a:spcPct val="150000"/>
                        </a:lnSpc>
                        <a:spcAft>
                          <a:spcPts val="0"/>
                        </a:spcAft>
                      </a:pPr>
                      <a:r>
                        <a:rPr lang="en-US" sz="2400" dirty="0">
                          <a:solidFill>
                            <a:schemeClr val="tx1"/>
                          </a:solidFill>
                          <a:effectLst/>
                        </a:rPr>
                        <a:t> </a:t>
                      </a:r>
                      <a:endParaRPr lang="x-none" sz="2400" dirty="0">
                        <a:solidFill>
                          <a:schemeClr val="tx1"/>
                        </a:solidFill>
                        <a:effectLst/>
                        <a:latin typeface="Calibri" panose="020F0502020204030204" pitchFamily="34" charset="0"/>
                        <a:ea typeface="Calibri" panose="020F0502020204030204" pitchFamily="34" charset="0"/>
                        <a:cs typeface="Myanmar Text" panose="020B0502040204020203" pitchFamily="34" charset="0"/>
                      </a:endParaRPr>
                    </a:p>
                  </a:txBody>
                  <a:tcPr marL="68580" marR="68580" marT="0" marB="0" anchor="ctr">
                    <a:solidFill>
                      <a:srgbClr val="FCC7B2"/>
                    </a:solidFill>
                  </a:tcPr>
                </a:tc>
                <a:extLst>
                  <a:ext uri="{0D108BD9-81ED-4DB2-BD59-A6C34878D82A}">
                    <a16:rowId xmlns:a16="http://schemas.microsoft.com/office/drawing/2014/main" xmlns="" val="270368335"/>
                  </a:ext>
                </a:extLst>
              </a:tr>
            </a:tbl>
          </a:graphicData>
        </a:graphic>
      </p:graphicFrame>
      <p:sp>
        <p:nvSpPr>
          <p:cNvPr id="58" name="TextBox 57">
            <a:extLst>
              <a:ext uri="{FF2B5EF4-FFF2-40B4-BE49-F238E27FC236}">
                <a16:creationId xmlns:a16="http://schemas.microsoft.com/office/drawing/2014/main" xmlns="" id="{63A3502C-6E45-AF45-8614-E1D1F2E8AF01}"/>
              </a:ext>
            </a:extLst>
          </p:cNvPr>
          <p:cNvSpPr txBox="1"/>
          <p:nvPr/>
        </p:nvSpPr>
        <p:spPr>
          <a:xfrm>
            <a:off x="30483075" y="15213778"/>
            <a:ext cx="11939828" cy="53363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solidFill>
                  <a:srgbClr val="FF0000"/>
                </a:solidFill>
              </a:rPr>
              <a:t>Table 3</a:t>
            </a:r>
            <a:r>
              <a:rPr lang="x-none" sz="2800"/>
              <a:t>.</a:t>
            </a:r>
            <a:r>
              <a:rPr lang="en-US" sz="2800" dirty="0"/>
              <a:t> Factors associated with HCV infection </a:t>
            </a:r>
            <a:endParaRPr lang="x-none" sz="2800" dirty="0"/>
          </a:p>
        </p:txBody>
      </p:sp>
      <p:sp>
        <p:nvSpPr>
          <p:cNvPr id="60" name="Text Box 3">
            <a:extLst>
              <a:ext uri="{FF2B5EF4-FFF2-40B4-BE49-F238E27FC236}">
                <a16:creationId xmlns:a16="http://schemas.microsoft.com/office/drawing/2014/main" xmlns="" id="{891C5824-45A0-7249-949B-3E550CC0918D}"/>
              </a:ext>
            </a:extLst>
          </p:cNvPr>
          <p:cNvSpPr txBox="1">
            <a:spLocks noChangeArrowheads="1"/>
          </p:cNvSpPr>
          <p:nvPr/>
        </p:nvSpPr>
        <p:spPr bwMode="auto">
          <a:xfrm>
            <a:off x="380857" y="28040262"/>
            <a:ext cx="41825981" cy="992973"/>
          </a:xfrm>
          <a:prstGeom prst="rect">
            <a:avLst/>
          </a:prstGeom>
          <a:noFill/>
          <a:ln>
            <a:noFill/>
          </a:ln>
          <a:effectLst/>
        </p:spPr>
        <p:txBody>
          <a:bodyPr vert="horz" wrap="square" lIns="21024" tIns="21024" rIns="21024" bIns="21024" numCol="1" anchor="t" anchorCtr="0" compatLnSpc="1">
            <a:prstTxWarp prst="textNoShape">
              <a:avLst/>
            </a:prstTxWarp>
          </a:bodyPr>
          <a:lstStyle/>
          <a:p>
            <a:pPr defTabSz="525571" eaLnBrk="0" fontAlgn="base" hangingPunct="0">
              <a:lnSpc>
                <a:spcPct val="150000"/>
              </a:lnSpc>
              <a:spcBef>
                <a:spcPct val="0"/>
              </a:spcBef>
              <a:spcAft>
                <a:spcPct val="0"/>
              </a:spcAft>
            </a:pPr>
            <a:r>
              <a:rPr lang="en-US" altLang="en-US" sz="3400" dirty="0">
                <a:solidFill>
                  <a:srgbClr val="000000"/>
                </a:solidFill>
                <a:latin typeface="Arial" panose="020B0604020202020204" pitchFamily="34" charset="0"/>
              </a:rPr>
              <a:t>  We are indebted to all the participants involved in the study and the staff and all team members for their generous support. </a:t>
            </a:r>
          </a:p>
        </p:txBody>
      </p:sp>
      <p:pic>
        <p:nvPicPr>
          <p:cNvPr id="61" name="Picture 2" descr="mage result for thai red cross logo">
            <a:extLst>
              <a:ext uri="{FF2B5EF4-FFF2-40B4-BE49-F238E27FC236}">
                <a16:creationId xmlns:a16="http://schemas.microsoft.com/office/drawing/2014/main" xmlns="" id="{BDBB564F-7DC0-3E45-89FE-8B5477F92BB9}"/>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657355" y="27468454"/>
            <a:ext cx="1765887" cy="1500130"/>
          </a:xfrm>
          <a:prstGeom prst="rect">
            <a:avLst/>
          </a:prstGeom>
          <a:noFill/>
          <a:extLst>
            <a:ext uri="{909E8E84-426E-40DD-AFC4-6F175D3DCCD1}">
              <a14:hiddenFill xmlns="" xmlns:a14="http://schemas.microsoft.com/office/drawing/2010/main">
                <a:solidFill>
                  <a:srgbClr val="FFFFFF"/>
                </a:solidFill>
              </a14:hiddenFill>
            </a:ext>
          </a:extLst>
        </p:spPr>
      </p:pic>
      <p:pic>
        <p:nvPicPr>
          <p:cNvPr id="62" name="Picture 61">
            <a:extLst>
              <a:ext uri="{FF2B5EF4-FFF2-40B4-BE49-F238E27FC236}">
                <a16:creationId xmlns:a16="http://schemas.microsoft.com/office/drawing/2014/main" xmlns="" id="{CB6CF360-BAAB-B34A-887F-79895D953BF2}"/>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4921817" y="27563516"/>
            <a:ext cx="1690179" cy="1690179"/>
          </a:xfrm>
          <a:prstGeom prst="rect">
            <a:avLst/>
          </a:prstGeom>
        </p:spPr>
      </p:pic>
      <p:pic>
        <p:nvPicPr>
          <p:cNvPr id="63" name="Picture 31">
            <a:extLst>
              <a:ext uri="{FF2B5EF4-FFF2-40B4-BE49-F238E27FC236}">
                <a16:creationId xmlns:a16="http://schemas.microsoft.com/office/drawing/2014/main" xmlns="" id="{2B5A15EF-593D-1D44-88C1-07E9C1D94A04}"/>
              </a:ext>
            </a:extLst>
          </p:cNvPr>
          <p:cNvPicPr>
            <a:picLocks noChangeAspect="1"/>
          </p:cNvPicPr>
          <p:nvPr/>
        </p:nvPicPr>
        <p:blipFill>
          <a:blip r:embed="rId5">
            <a:extLst>
              <a:ext uri="{28A0092B-C50C-407E-A947-70E740481C1C}">
                <a14:useLocalDpi xmlns="" xmlns:a14="http://schemas.microsoft.com/office/drawing/2010/main" val="0"/>
              </a:ext>
            </a:extLst>
          </a:blip>
          <a:srcRect/>
          <a:stretch>
            <a:fillRect/>
          </a:stretch>
        </p:blipFill>
        <p:spPr bwMode="auto">
          <a:xfrm>
            <a:off x="40479072" y="27301168"/>
            <a:ext cx="1156465" cy="1714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 name="Rectangle 63">
            <a:extLst>
              <a:ext uri="{FF2B5EF4-FFF2-40B4-BE49-F238E27FC236}">
                <a16:creationId xmlns:a16="http://schemas.microsoft.com/office/drawing/2014/main" xmlns="" id="{3A6C8FEA-0171-2340-AE9E-4AA15611F0B4}"/>
              </a:ext>
            </a:extLst>
          </p:cNvPr>
          <p:cNvSpPr/>
          <p:nvPr/>
        </p:nvSpPr>
        <p:spPr>
          <a:xfrm>
            <a:off x="33577610" y="23937991"/>
            <a:ext cx="7135287" cy="369332"/>
          </a:xfrm>
          <a:prstGeom prst="rect">
            <a:avLst/>
          </a:prstGeom>
        </p:spPr>
        <p:txBody>
          <a:bodyPr wrap="none">
            <a:spAutoFit/>
          </a:bodyPr>
          <a:lstStyle/>
          <a:p>
            <a:r>
              <a:rPr lang="en-US" altLang="en-US" dirty="0" err="1">
                <a:solidFill>
                  <a:srgbClr val="000000"/>
                </a:solidFill>
                <a:latin typeface="Arial" panose="020B0604020202020204" pitchFamily="34" charset="0"/>
              </a:rPr>
              <a:t>aOR</a:t>
            </a:r>
            <a:r>
              <a:rPr lang="en-US" altLang="en-US" dirty="0">
                <a:solidFill>
                  <a:srgbClr val="000000"/>
                </a:solidFill>
                <a:latin typeface="Arial" panose="020B0604020202020204" pitchFamily="34" charset="0"/>
              </a:rPr>
              <a:t>, adjusted odd ratio. P-value in bold represent significant values.</a:t>
            </a:r>
            <a:endParaRPr lang="x-none" dirty="0"/>
          </a:p>
        </p:txBody>
      </p:sp>
      <p:sp>
        <p:nvSpPr>
          <p:cNvPr id="65" name="Rectangle 64">
            <a:extLst>
              <a:ext uri="{FF2B5EF4-FFF2-40B4-BE49-F238E27FC236}">
                <a16:creationId xmlns:a16="http://schemas.microsoft.com/office/drawing/2014/main" xmlns="" id="{8A4FE1F7-E81D-0C4E-8121-5C745D444259}"/>
              </a:ext>
            </a:extLst>
          </p:cNvPr>
          <p:cNvSpPr/>
          <p:nvPr/>
        </p:nvSpPr>
        <p:spPr>
          <a:xfrm>
            <a:off x="38540298" y="658407"/>
            <a:ext cx="3666540" cy="1368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 </a:t>
            </a:r>
            <a:r>
              <a:rPr lang="en-US" sz="4800" dirty="0" smtClean="0">
                <a:solidFill>
                  <a:srgbClr val="FF0000"/>
                </a:solidFill>
              </a:rPr>
              <a:t>PEB0353</a:t>
            </a:r>
            <a:endParaRPr lang="x-none" sz="4800" dirty="0">
              <a:solidFill>
                <a:srgbClr val="FF0000"/>
              </a:solidFill>
            </a:endParaRPr>
          </a:p>
        </p:txBody>
      </p:sp>
      <p:pic>
        <p:nvPicPr>
          <p:cNvPr id="2" name="Picture 1"/>
          <p:cNvPicPr>
            <a:picLocks noChangeAspect="1"/>
          </p:cNvPicPr>
          <p:nvPr/>
        </p:nvPicPr>
        <p:blipFill>
          <a:blip r:embed="rId6"/>
          <a:stretch>
            <a:fillRect/>
          </a:stretch>
        </p:blipFill>
        <p:spPr>
          <a:xfrm>
            <a:off x="32670846" y="27533934"/>
            <a:ext cx="1679670" cy="1679670"/>
          </a:xfrm>
          <a:prstGeom prst="rect">
            <a:avLst/>
          </a:prstGeom>
        </p:spPr>
      </p:pic>
    </p:spTree>
    <p:extLst>
      <p:ext uri="{BB962C8B-B14F-4D97-AF65-F5344CB8AC3E}">
        <p14:creationId xmlns="" xmlns:p14="http://schemas.microsoft.com/office/powerpoint/2010/main" val="12817912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1083</Words>
  <Application>Microsoft Office PowerPoint</Application>
  <PresentationFormat>Custom</PresentationFormat>
  <Paragraphs>199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DellVostro</cp:lastModifiedBy>
  <cp:revision>66</cp:revision>
  <dcterms:created xsi:type="dcterms:W3CDTF">2016-06-23T11:49:10Z</dcterms:created>
  <dcterms:modified xsi:type="dcterms:W3CDTF">2020-07-02T02:15:28Z</dcterms:modified>
</cp:coreProperties>
</file>